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351" r:id="rId3"/>
    <p:sldId id="350" r:id="rId4"/>
    <p:sldId id="287" r:id="rId5"/>
    <p:sldId id="346" r:id="rId6"/>
    <p:sldId id="352" r:id="rId7"/>
    <p:sldId id="353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319"/>
            <p14:sldId id="351"/>
            <p14:sldId id="350"/>
            <p14:sldId id="287"/>
            <p14:sldId id="346"/>
            <p14:sldId id="352"/>
            <p14:sldId id="353"/>
          </p14:sldIdLst>
        </p14:section>
        <p14:section name="BodySlides" id="{49A2F6FE-32FD-44E8-8AD0-35C5D28A0072}">
          <p14:sldIdLst/>
        </p14:section>
        <p14:section name="LastSlide" id="{AF7123CF-451F-4A82-9924-D39A1A2F3A5B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5" autoAdjust="0"/>
    <p:restoredTop sz="94660"/>
  </p:normalViewPr>
  <p:slideViewPr>
    <p:cSldViewPr>
      <p:cViewPr>
        <p:scale>
          <a:sx n="88" d="100"/>
          <a:sy n="88" d="100"/>
        </p:scale>
        <p:origin x="-25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9EE5-D4E1-47A7-920C-2A1E43759420}" type="datetimeFigureOut">
              <a:rPr lang="en-US" smtClean="0"/>
              <a:pPr/>
              <a:t>3/9/2016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5E0-D423-433E-9B3E-2738EA55529B}" type="datetimeFigureOut">
              <a:rPr lang="en-US" smtClean="0"/>
              <a:pPr/>
              <a:t>3/9/2016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994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23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628650" y="2857496"/>
            <a:ext cx="7697788" cy="289560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Accountability and Communication</a:t>
            </a:r>
            <a:br>
              <a:rPr lang="en-US" sz="3600" b="1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/>
              <a:t>Presentation by</a:t>
            </a:r>
            <a:br>
              <a:rPr lang="en-US" sz="2400" dirty="0"/>
            </a:br>
            <a:r>
              <a:rPr lang="en-US" sz="2400" b="1" dirty="0" smtClean="0"/>
              <a:t>Gideon Gobusamang Nkala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Director: Communications and Advocacy</a:t>
            </a:r>
            <a:br>
              <a:rPr lang="en-US" sz="2400" b="1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80593"/>
            <a:ext cx="9144000" cy="1517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37" y="1499744"/>
            <a:ext cx="4301446" cy="134505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552" y="116632"/>
            <a:ext cx="8153400" cy="1143000"/>
          </a:xfrm>
        </p:spPr>
        <p:txBody>
          <a:bodyPr/>
          <a:lstStyle/>
          <a:p>
            <a:r>
              <a:rPr lang="en-US" sz="3800" b="1" dirty="0" smtClean="0"/>
              <a:t>Definition of Terms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Accountability: A deliberate process through which an institution ensures those that are affected by its decisions have a say or are informed of these decisions in a timely and meaningful way.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Using power </a:t>
            </a:r>
            <a:r>
              <a:rPr lang="en-US" sz="2200" dirty="0" err="1" smtClean="0"/>
              <a:t>responsbly</a:t>
            </a:r>
            <a:r>
              <a:rPr lang="en-US" sz="2200" dirty="0" smtClean="0"/>
              <a:t>; explaining what the </a:t>
            </a:r>
            <a:r>
              <a:rPr lang="en-US" sz="2200" dirty="0" err="1" smtClean="0"/>
              <a:t>organisation</a:t>
            </a:r>
            <a:r>
              <a:rPr lang="en-US" sz="2200" dirty="0" smtClean="0"/>
              <a:t> has done and why.</a:t>
            </a:r>
            <a:endParaRPr lang="en-US" sz="2200" dirty="0"/>
          </a:p>
          <a:p>
            <a:pPr eaLnBrk="1" hangingPunct="1">
              <a:buFont typeface="Wingdings" pitchFamily="2" charset="2"/>
              <a:buChar char="q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Following the Stakeholder engagement process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200" dirty="0" smtClean="0"/>
              <a:t>Communication: The disseminating of information using various sources and platforms for information and educational purposes.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2200" dirty="0"/>
          </a:p>
          <a:p>
            <a:pPr marL="0" indent="0" eaLnBrk="1" hangingPunct="1">
              <a:buNone/>
            </a:pPr>
            <a:endParaRPr lang="en-US" sz="2200" dirty="0" smtClean="0"/>
          </a:p>
          <a:p>
            <a:pPr marL="0" indent="0" eaLnBrk="1" hangingPunct="1">
              <a:buNone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q"/>
            </a:pPr>
            <a:endParaRPr lang="en-US" sz="2200" dirty="0" smtClean="0"/>
          </a:p>
          <a:p>
            <a:pPr marL="0" indent="0" eaLnBrk="1" hangingPunct="1">
              <a:buNone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7717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100392" cy="1008112"/>
          </a:xfrm>
        </p:spPr>
        <p:txBody>
          <a:bodyPr>
            <a:normAutofit fontScale="90000"/>
          </a:bodyPr>
          <a:lstStyle/>
          <a:p>
            <a:pPr lvl="0"/>
            <a:r>
              <a:rPr lang="en-ZA" sz="40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ZA" sz="40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ZA" sz="4000" b="1" dirty="0" smtClean="0">
                <a:latin typeface="Arial Black" pitchFamily="34" charset="0"/>
              </a:rPr>
              <a:t>Communication and Participation </a:t>
            </a:r>
            <a:r>
              <a:rPr lang="en-ZA" sz="40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ZA" sz="4000" b="1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n-ZA" sz="4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0"/>
            <a:ext cx="842493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 uses Communication as a means to be accountable to its stakeholders.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stakeholders are informed and educated about their role they participate meaningfully.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en-US" sz="2200" dirty="0" smtClean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857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CH" b="1" dirty="0" err="1" smtClean="0"/>
              <a:t>Stakeholder</a:t>
            </a:r>
            <a:r>
              <a:rPr lang="fr-CH" b="1" dirty="0" smtClean="0"/>
              <a:t> identification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0E71-7952-4FEF-B528-E1B90B7AAF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1052736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 The CA has many stakeholders but it has prioritised: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Competition Commission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Ministry of Trade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Business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Other Regulators (MOUs)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Government ministries and departments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Judiciary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Public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78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914432" cy="11430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Stakeholder Engagement Plan/Initiatives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Formal engagements: MOUs, workshops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media and judiciary training), conferences, exhibitions, public hearings, open days, merger notices/decisions, guidelines.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Broadcasting: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/Radio advertisements.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Print: Newspaper columns, interviews, adverts, press statements, annual report.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Press Conferences.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Electronic: Website, social media, e-newsletter.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262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914432" cy="11430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Monitoring Initiatives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Surveys: stakeholder satisfaction, perception and awareness surveys.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forms from public interaction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DPSM and MTI Ratings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endParaRPr lang="en-US" sz="2000" dirty="0" smtClean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>
              <a:buFont typeface="Wingdings" pitchFamily="2" charset="2"/>
              <a:buChar char="Ø"/>
            </a:pPr>
            <a:endParaRPr lang="en-US" sz="2000" dirty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75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099" y="1700808"/>
            <a:ext cx="7072361" cy="37845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GB" sz="1600" dirty="0" smtClean="0"/>
          </a:p>
          <a:p>
            <a:pPr algn="ctr">
              <a:lnSpc>
                <a:spcPct val="120000"/>
              </a:lnSpc>
              <a:buNone/>
            </a:pPr>
            <a:r>
              <a:rPr lang="en-GB" sz="4400" dirty="0" smtClean="0">
                <a:latin typeface="Century Gothic" panose="020B0502020202020204" pitchFamily="34" charset="0"/>
              </a:rPr>
              <a:t>Thank you</a:t>
            </a:r>
          </a:p>
          <a:p>
            <a:pPr>
              <a:lnSpc>
                <a:spcPct val="120000"/>
              </a:lnSpc>
              <a:buNone/>
            </a:pPr>
            <a:endParaRPr lang="en-GB" sz="14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Competition Authority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Plot 28, Matsitama</a:t>
            </a:r>
            <a:r>
              <a:rPr lang="en-GB" sz="1200" dirty="0">
                <a:latin typeface="Century Gothic" panose="020B0502020202020204" pitchFamily="34" charset="0"/>
              </a:rPr>
              <a:t> </a:t>
            </a:r>
            <a:r>
              <a:rPr lang="en-GB" sz="1200" dirty="0" smtClean="0">
                <a:latin typeface="Century Gothic" panose="020B0502020202020204" pitchFamily="34" charset="0"/>
              </a:rPr>
              <a:t>Road, Main mall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Private Bag 00101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Gaborone, Botswana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      (+267) 3934278               </a:t>
            </a:r>
          </a:p>
          <a:p>
            <a:pPr>
              <a:lnSpc>
                <a:spcPct val="120000"/>
              </a:lnSpc>
            </a:pPr>
            <a:r>
              <a:rPr lang="en-GB" sz="1200" dirty="0">
                <a:latin typeface="Century Gothic" panose="020B0502020202020204" pitchFamily="34" charset="0"/>
              </a:rPr>
              <a:t> </a:t>
            </a:r>
            <a:r>
              <a:rPr lang="en-GB" sz="1200" dirty="0" smtClean="0">
                <a:latin typeface="Century Gothic" panose="020B0502020202020204" pitchFamily="34" charset="0"/>
              </a:rPr>
              <a:t>     (+267</a:t>
            </a:r>
            <a:r>
              <a:rPr lang="en-GB" sz="1200" dirty="0">
                <a:latin typeface="Century Gothic" panose="020B0502020202020204" pitchFamily="34" charset="0"/>
              </a:rPr>
              <a:t>) </a:t>
            </a:r>
            <a:r>
              <a:rPr lang="en-GB" sz="1200" dirty="0" smtClean="0">
                <a:latin typeface="Century Gothic" panose="020B0502020202020204" pitchFamily="34" charset="0"/>
              </a:rPr>
              <a:t>3121013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Competition Authority - Botswana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@</a:t>
            </a:r>
            <a:r>
              <a:rPr lang="en-GB" sz="1200" dirty="0" err="1" smtClean="0">
                <a:latin typeface="Century Gothic" panose="020B0502020202020204" pitchFamily="34" charset="0"/>
              </a:rPr>
              <a:t>CompetitionBots</a:t>
            </a:r>
            <a:r>
              <a:rPr lang="en-GB" sz="1200" dirty="0" smtClean="0">
                <a:latin typeface="Century Gothic" panose="020B0502020202020204" pitchFamily="34" charset="0"/>
              </a:rPr>
              <a:t/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www.competitionauthority.co.bw</a:t>
            </a:r>
          </a:p>
          <a:p>
            <a:pPr>
              <a:lnSpc>
                <a:spcPct val="120000"/>
              </a:lnSpc>
            </a:pPr>
            <a:r>
              <a:rPr lang="en-ZA" sz="1200" dirty="0" smtClean="0">
                <a:latin typeface="Century Gothic" panose="020B0502020202020204" pitchFamily="34" charset="0"/>
              </a:rPr>
              <a:t>      CA@competitionauthority.co.bw</a:t>
            </a:r>
            <a:endParaRPr lang="en-GB" sz="12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endParaRPr lang="en-ZA" sz="1200" dirty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endParaRPr lang="en-GB" sz="12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1200" dirty="0" smtClean="0">
                <a:latin typeface="Century Gothic" panose="020B0502020202020204" pitchFamily="34" charset="0"/>
              </a:rPr>
              <a:t/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</a:p>
          <a:p>
            <a:pPr algn="ctr" eaLnBrk="1" hangingPunct="1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60648"/>
            <a:ext cx="4442836" cy="137793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1" y="5851970"/>
            <a:ext cx="1728192" cy="82226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39552" y="5661248"/>
            <a:ext cx="8136904" cy="0"/>
          </a:xfrm>
          <a:prstGeom prst="line">
            <a:avLst/>
          </a:prstGeom>
          <a:ln w="57150">
            <a:solidFill>
              <a:srgbClr val="2BA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ramadi\Desktop\imag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07" y="4376408"/>
            <a:ext cx="146226" cy="14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amadi\Desktop\index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16" y="4581129"/>
            <a:ext cx="185497" cy="18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amadi\Desktop\pho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099" y="3861048"/>
            <a:ext cx="226003" cy="22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ramadi\Desktop\fax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1" y="4087051"/>
            <a:ext cx="246612" cy="2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ramadi\Desktop\orchids_0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17" y="4791555"/>
            <a:ext cx="219996" cy="2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amadi\Desktop\emai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87" y="4999507"/>
            <a:ext cx="151259" cy="15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32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24318</TotalTime>
  <Words>261</Words>
  <Application>Microsoft Office PowerPoint</Application>
  <PresentationFormat>On-screen Show (4:3)</PresentationFormat>
  <Paragraphs>103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CompetitionAuthority</vt:lpstr>
      <vt:lpstr>Accountability and Communication  Presentation by Gideon Gobusamang Nkala  Director: Communications and Advocacy  </vt:lpstr>
      <vt:lpstr>Definition of Terms</vt:lpstr>
      <vt:lpstr> Communication and Participation  </vt:lpstr>
      <vt:lpstr>Stakeholder identification</vt:lpstr>
      <vt:lpstr>Stakeholder Engagement Plan/Initiatives</vt:lpstr>
      <vt:lpstr>Monitoring Initiatives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nkala</cp:lastModifiedBy>
  <cp:revision>192</cp:revision>
  <cp:lastPrinted>2016-02-23T14:37:48Z</cp:lastPrinted>
  <dcterms:created xsi:type="dcterms:W3CDTF">2012-03-14T07:05:22Z</dcterms:created>
  <dcterms:modified xsi:type="dcterms:W3CDTF">2016-03-09T14:53:58Z</dcterms:modified>
</cp:coreProperties>
</file>