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325" r:id="rId4"/>
    <p:sldId id="313" r:id="rId5"/>
    <p:sldId id="314" r:id="rId6"/>
    <p:sldId id="315" r:id="rId7"/>
    <p:sldId id="316" r:id="rId8"/>
    <p:sldId id="317" r:id="rId9"/>
    <p:sldId id="318" r:id="rId10"/>
    <p:sldId id="319" r:id="rId11"/>
    <p:sldId id="320" r:id="rId12"/>
    <p:sldId id="324" r:id="rId13"/>
    <p:sldId id="327" r:id="rId14"/>
    <p:sldId id="326" r:id="rId15"/>
    <p:sldId id="282" r:id="rId16"/>
    <p:sldId id="283" r:id="rId17"/>
    <p:sldId id="285" r:id="rId18"/>
    <p:sldId id="289" r:id="rId19"/>
    <p:sldId id="290" r:id="rId20"/>
    <p:sldId id="294" r:id="rId21"/>
    <p:sldId id="298" r:id="rId22"/>
    <p:sldId id="299" r:id="rId23"/>
    <p:sldId id="300" r:id="rId24"/>
    <p:sldId id="302" r:id="rId25"/>
    <p:sldId id="296" r:id="rId26"/>
    <p:sldId id="304" r:id="rId27"/>
    <p:sldId id="306" r:id="rId28"/>
    <p:sldId id="292" r:id="rId29"/>
    <p:sldId id="311" r:id="rId30"/>
    <p:sldId id="288" r:id="rId31"/>
    <p:sldId id="312" r:id="rId32"/>
    <p:sldId id="308" r:id="rId33"/>
    <p:sldId id="309" r:id="rId34"/>
    <p:sldId id="284" r:id="rId35"/>
    <p:sldId id="321" r:id="rId36"/>
    <p:sldId id="307" r:id="rId37"/>
    <p:sldId id="31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94" d="100"/>
          <a:sy n="94" d="100"/>
        </p:scale>
        <p:origin x="-6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000" dirty="0"/>
              <a:t>Market shares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'[Chart in Microsoft Office PowerPoint]Sheet1'!$B$1</c:f>
              <c:strCache>
                <c:ptCount val="1"/>
                <c:pt idx="0">
                  <c:v>Market shares</c:v>
                </c:pt>
              </c:strCache>
            </c:strRef>
          </c:tx>
          <c:explosion val="25"/>
          <c:dLbls>
            <c:txPr>
              <a:bodyPr/>
              <a:lstStyle/>
              <a:p>
                <a:pPr>
                  <a:defRPr sz="2300"/>
                </a:pPr>
                <a:endParaRPr lang="en-US"/>
              </a:p>
            </c:txPr>
            <c:showLegendKey val="0"/>
            <c:showVal val="0"/>
            <c:showCatName val="1"/>
            <c:showSerName val="0"/>
            <c:showPercent val="1"/>
            <c:showBubbleSize val="0"/>
            <c:showLeaderLines val="1"/>
          </c:dLbls>
          <c:cat>
            <c:strRef>
              <c:f>'[Chart in Microsoft Office PowerPoint]Sheet1'!$A$2:$A$7</c:f>
              <c:strCache>
                <c:ptCount val="6"/>
                <c:pt idx="0">
                  <c:v>Firm A</c:v>
                </c:pt>
                <c:pt idx="1">
                  <c:v>Firm B</c:v>
                </c:pt>
                <c:pt idx="2">
                  <c:v>Firm C</c:v>
                </c:pt>
                <c:pt idx="3">
                  <c:v>Firm D</c:v>
                </c:pt>
                <c:pt idx="4">
                  <c:v>Firm E</c:v>
                </c:pt>
                <c:pt idx="5">
                  <c:v>Firm F</c:v>
                </c:pt>
              </c:strCache>
            </c:strRef>
          </c:cat>
          <c:val>
            <c:numRef>
              <c:f>'[Chart in Microsoft Office PowerPoint]Sheet1'!$B$2:$B$7</c:f>
              <c:numCache>
                <c:formatCode>General</c:formatCode>
                <c:ptCount val="6"/>
                <c:pt idx="0">
                  <c:v>25</c:v>
                </c:pt>
                <c:pt idx="1">
                  <c:v>15</c:v>
                </c:pt>
                <c:pt idx="2">
                  <c:v>10</c:v>
                </c:pt>
                <c:pt idx="3">
                  <c:v>20</c:v>
                </c:pt>
                <c:pt idx="4">
                  <c:v>15</c:v>
                </c:pt>
                <c:pt idx="5">
                  <c:v>15</c:v>
                </c:pt>
              </c:numCache>
            </c:numRef>
          </c:val>
        </c:ser>
        <c:dLbls>
          <c:showLegendKey val="0"/>
          <c:showVal val="0"/>
          <c:showCatName val="1"/>
          <c:showSerName val="0"/>
          <c:showPercent val="1"/>
          <c:showBubbleSize val="0"/>
          <c:showLeaderLines val="1"/>
        </c:dLbls>
      </c:pie3DChart>
    </c:plotArea>
    <c:legend>
      <c:legendPos val="r"/>
      <c:layout/>
      <c:overlay val="0"/>
      <c:txPr>
        <a:bodyPr/>
        <a:lstStyle/>
        <a:p>
          <a:pPr>
            <a:defRPr sz="2000"/>
          </a:pPr>
          <a:endParaRPr lang="en-US"/>
        </a:p>
      </c:txPr>
    </c:legend>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A5561-9161-452E-9E5F-126ED34D2C76}" type="doc">
      <dgm:prSet loTypeId="urn:microsoft.com/office/officeart/2005/8/layout/process1" loCatId="process" qsTypeId="urn:microsoft.com/office/officeart/2005/8/quickstyle/simple1" qsCatId="simple" csTypeId="urn:microsoft.com/office/officeart/2005/8/colors/accent2_3" csCatId="accent2" phldr="1"/>
      <dgm:spPr/>
    </dgm:pt>
    <dgm:pt modelId="{E8142551-5FBD-4060-8E37-40A24D807170}">
      <dgm:prSet phldrT="[Text]"/>
      <dgm:spPr/>
      <dgm:t>
        <a:bodyPr/>
        <a:lstStyle/>
        <a:p>
          <a:r>
            <a:rPr lang="en-US" dirty="0" smtClean="0"/>
            <a:t>Producer A(tomatoes)</a:t>
          </a:r>
          <a:endParaRPr lang="en-US" dirty="0"/>
        </a:p>
      </dgm:t>
    </dgm:pt>
    <dgm:pt modelId="{EDCFC1D1-3E9E-4ECA-8CB3-E52CB1565423}" type="parTrans" cxnId="{AF98B21E-E22A-4ED7-A87B-9D0D0BD25B46}">
      <dgm:prSet/>
      <dgm:spPr/>
      <dgm:t>
        <a:bodyPr/>
        <a:lstStyle/>
        <a:p>
          <a:endParaRPr lang="en-US"/>
        </a:p>
      </dgm:t>
    </dgm:pt>
    <dgm:pt modelId="{C67E566D-500F-4785-8BEB-3393FF6FB0BC}" type="sibTrans" cxnId="{AF98B21E-E22A-4ED7-A87B-9D0D0BD25B46}">
      <dgm:prSet/>
      <dgm:spPr/>
      <dgm:t>
        <a:bodyPr/>
        <a:lstStyle/>
        <a:p>
          <a:endParaRPr lang="en-US"/>
        </a:p>
      </dgm:t>
    </dgm:pt>
    <dgm:pt modelId="{FD77322B-DC1E-4ED1-887E-9CBF7423929D}">
      <dgm:prSet phldrT="[Text]"/>
      <dgm:spPr/>
      <dgm:t>
        <a:bodyPr/>
        <a:lstStyle/>
        <a:p>
          <a:r>
            <a:rPr lang="en-US" dirty="0" smtClean="0"/>
            <a:t>Producer B(tomatoes)</a:t>
          </a:r>
          <a:endParaRPr lang="en-US" dirty="0"/>
        </a:p>
      </dgm:t>
    </dgm:pt>
    <dgm:pt modelId="{7BA0F568-BCE2-45DA-8FA5-AED6E7B1C0A3}" type="parTrans" cxnId="{1A7E5BD3-96BA-429A-AB4B-9D4BDE66DA0E}">
      <dgm:prSet/>
      <dgm:spPr/>
      <dgm:t>
        <a:bodyPr/>
        <a:lstStyle/>
        <a:p>
          <a:endParaRPr lang="en-US"/>
        </a:p>
      </dgm:t>
    </dgm:pt>
    <dgm:pt modelId="{4B9E1A82-0C1B-4B5E-A0E0-0DE0EE7148DB}" type="sibTrans" cxnId="{1A7E5BD3-96BA-429A-AB4B-9D4BDE66DA0E}">
      <dgm:prSet/>
      <dgm:spPr/>
      <dgm:t>
        <a:bodyPr/>
        <a:lstStyle/>
        <a:p>
          <a:endParaRPr lang="en-US"/>
        </a:p>
      </dgm:t>
    </dgm:pt>
    <dgm:pt modelId="{0AAF4108-9559-41B9-AAC7-B6F8D75DAAFC}">
      <dgm:prSet phldrT="[Text]"/>
      <dgm:spPr/>
      <dgm:t>
        <a:bodyPr/>
        <a:lstStyle/>
        <a:p>
          <a:r>
            <a:rPr lang="en-US" dirty="0" smtClean="0"/>
            <a:t>Producer C(tomatoes)</a:t>
          </a:r>
          <a:endParaRPr lang="en-US" dirty="0"/>
        </a:p>
      </dgm:t>
    </dgm:pt>
    <dgm:pt modelId="{7D2738AF-058E-457A-9A3B-94B6B08F2457}" type="parTrans" cxnId="{BD17FD03-2E8F-4CD8-A7C5-45E149321CD6}">
      <dgm:prSet/>
      <dgm:spPr/>
      <dgm:t>
        <a:bodyPr/>
        <a:lstStyle/>
        <a:p>
          <a:endParaRPr lang="en-US"/>
        </a:p>
      </dgm:t>
    </dgm:pt>
    <dgm:pt modelId="{71B2CCB9-9D41-4036-A25B-852ADBBE7BB8}" type="sibTrans" cxnId="{BD17FD03-2E8F-4CD8-A7C5-45E149321CD6}">
      <dgm:prSet/>
      <dgm:spPr/>
      <dgm:t>
        <a:bodyPr/>
        <a:lstStyle/>
        <a:p>
          <a:endParaRPr lang="en-US"/>
        </a:p>
      </dgm:t>
    </dgm:pt>
    <dgm:pt modelId="{1F15741D-636B-4A44-84D2-849D2651E6AA}" type="pres">
      <dgm:prSet presAssocID="{CE0A5561-9161-452E-9E5F-126ED34D2C76}" presName="Name0" presStyleCnt="0">
        <dgm:presLayoutVars>
          <dgm:dir/>
          <dgm:resizeHandles val="exact"/>
        </dgm:presLayoutVars>
      </dgm:prSet>
      <dgm:spPr/>
    </dgm:pt>
    <dgm:pt modelId="{ADE44A32-9500-4C93-A91B-AEF81EE55CEB}" type="pres">
      <dgm:prSet presAssocID="{E8142551-5FBD-4060-8E37-40A24D807170}" presName="node" presStyleLbl="node1" presStyleIdx="0" presStyleCnt="3">
        <dgm:presLayoutVars>
          <dgm:bulletEnabled val="1"/>
        </dgm:presLayoutVars>
      </dgm:prSet>
      <dgm:spPr/>
      <dgm:t>
        <a:bodyPr/>
        <a:lstStyle/>
        <a:p>
          <a:endParaRPr lang="en-US"/>
        </a:p>
      </dgm:t>
    </dgm:pt>
    <dgm:pt modelId="{A809BB1A-7D8B-41BE-BA16-F4D203C852DD}" type="pres">
      <dgm:prSet presAssocID="{C67E566D-500F-4785-8BEB-3393FF6FB0BC}" presName="sibTrans" presStyleLbl="sibTrans2D1" presStyleIdx="0" presStyleCnt="2"/>
      <dgm:spPr/>
      <dgm:t>
        <a:bodyPr/>
        <a:lstStyle/>
        <a:p>
          <a:endParaRPr lang="en-US"/>
        </a:p>
      </dgm:t>
    </dgm:pt>
    <dgm:pt modelId="{50A3E9D0-A8E2-43B4-8C5E-22F2712F2861}" type="pres">
      <dgm:prSet presAssocID="{C67E566D-500F-4785-8BEB-3393FF6FB0BC}" presName="connectorText" presStyleLbl="sibTrans2D1" presStyleIdx="0" presStyleCnt="2"/>
      <dgm:spPr/>
      <dgm:t>
        <a:bodyPr/>
        <a:lstStyle/>
        <a:p>
          <a:endParaRPr lang="en-US"/>
        </a:p>
      </dgm:t>
    </dgm:pt>
    <dgm:pt modelId="{6BEE3940-28E8-4026-962D-163437375DA0}" type="pres">
      <dgm:prSet presAssocID="{FD77322B-DC1E-4ED1-887E-9CBF7423929D}" presName="node" presStyleLbl="node1" presStyleIdx="1" presStyleCnt="3" custLinFactNeighborX="9629">
        <dgm:presLayoutVars>
          <dgm:bulletEnabled val="1"/>
        </dgm:presLayoutVars>
      </dgm:prSet>
      <dgm:spPr/>
      <dgm:t>
        <a:bodyPr/>
        <a:lstStyle/>
        <a:p>
          <a:endParaRPr lang="en-US"/>
        </a:p>
      </dgm:t>
    </dgm:pt>
    <dgm:pt modelId="{5D5557E9-0186-4486-9991-388B0E12108E}" type="pres">
      <dgm:prSet presAssocID="{4B9E1A82-0C1B-4B5E-A0E0-0DE0EE7148DB}" presName="sibTrans" presStyleLbl="sibTrans2D1" presStyleIdx="1" presStyleCnt="2"/>
      <dgm:spPr/>
      <dgm:t>
        <a:bodyPr/>
        <a:lstStyle/>
        <a:p>
          <a:endParaRPr lang="en-US"/>
        </a:p>
      </dgm:t>
    </dgm:pt>
    <dgm:pt modelId="{2693E47C-1660-478F-9FC2-15BEF2DF2EB2}" type="pres">
      <dgm:prSet presAssocID="{4B9E1A82-0C1B-4B5E-A0E0-0DE0EE7148DB}" presName="connectorText" presStyleLbl="sibTrans2D1" presStyleIdx="1" presStyleCnt="2"/>
      <dgm:spPr/>
      <dgm:t>
        <a:bodyPr/>
        <a:lstStyle/>
        <a:p>
          <a:endParaRPr lang="en-US"/>
        </a:p>
      </dgm:t>
    </dgm:pt>
    <dgm:pt modelId="{BAB39A6F-8D24-41CB-87E9-D452A02154DC}" type="pres">
      <dgm:prSet presAssocID="{0AAF4108-9559-41B9-AAC7-B6F8D75DAAFC}" presName="node" presStyleLbl="node1" presStyleIdx="2" presStyleCnt="3">
        <dgm:presLayoutVars>
          <dgm:bulletEnabled val="1"/>
        </dgm:presLayoutVars>
      </dgm:prSet>
      <dgm:spPr/>
      <dgm:t>
        <a:bodyPr/>
        <a:lstStyle/>
        <a:p>
          <a:endParaRPr lang="en-US"/>
        </a:p>
      </dgm:t>
    </dgm:pt>
  </dgm:ptLst>
  <dgm:cxnLst>
    <dgm:cxn modelId="{66563222-EFB3-4D9E-A6DD-9D1B9D163FCB}" type="presOf" srcId="{E8142551-5FBD-4060-8E37-40A24D807170}" destId="{ADE44A32-9500-4C93-A91B-AEF81EE55CEB}" srcOrd="0" destOrd="0" presId="urn:microsoft.com/office/officeart/2005/8/layout/process1"/>
    <dgm:cxn modelId="{AF98B21E-E22A-4ED7-A87B-9D0D0BD25B46}" srcId="{CE0A5561-9161-452E-9E5F-126ED34D2C76}" destId="{E8142551-5FBD-4060-8E37-40A24D807170}" srcOrd="0" destOrd="0" parTransId="{EDCFC1D1-3E9E-4ECA-8CB3-E52CB1565423}" sibTransId="{C67E566D-500F-4785-8BEB-3393FF6FB0BC}"/>
    <dgm:cxn modelId="{1AFF6D3D-7B6A-403E-8E47-71A829FFA851}" type="presOf" srcId="{FD77322B-DC1E-4ED1-887E-9CBF7423929D}" destId="{6BEE3940-28E8-4026-962D-163437375DA0}" srcOrd="0" destOrd="0" presId="urn:microsoft.com/office/officeart/2005/8/layout/process1"/>
    <dgm:cxn modelId="{A489F22F-0994-491A-9092-8FBC7D5A28FE}" type="presOf" srcId="{0AAF4108-9559-41B9-AAC7-B6F8D75DAAFC}" destId="{BAB39A6F-8D24-41CB-87E9-D452A02154DC}" srcOrd="0" destOrd="0" presId="urn:microsoft.com/office/officeart/2005/8/layout/process1"/>
    <dgm:cxn modelId="{1A7E5BD3-96BA-429A-AB4B-9D4BDE66DA0E}" srcId="{CE0A5561-9161-452E-9E5F-126ED34D2C76}" destId="{FD77322B-DC1E-4ED1-887E-9CBF7423929D}" srcOrd="1" destOrd="0" parTransId="{7BA0F568-BCE2-45DA-8FA5-AED6E7B1C0A3}" sibTransId="{4B9E1A82-0C1B-4B5E-A0E0-0DE0EE7148DB}"/>
    <dgm:cxn modelId="{1FE08AF9-6C27-4C33-9D90-08F7CE98E4C3}" type="presOf" srcId="{C67E566D-500F-4785-8BEB-3393FF6FB0BC}" destId="{50A3E9D0-A8E2-43B4-8C5E-22F2712F2861}" srcOrd="1" destOrd="0" presId="urn:microsoft.com/office/officeart/2005/8/layout/process1"/>
    <dgm:cxn modelId="{41900680-DDFC-4A65-87AC-7E63E8CA7870}" type="presOf" srcId="{CE0A5561-9161-452E-9E5F-126ED34D2C76}" destId="{1F15741D-636B-4A44-84D2-849D2651E6AA}" srcOrd="0" destOrd="0" presId="urn:microsoft.com/office/officeart/2005/8/layout/process1"/>
    <dgm:cxn modelId="{59ED6A1E-AEB7-44BD-A6C4-0E516B48161E}" type="presOf" srcId="{C67E566D-500F-4785-8BEB-3393FF6FB0BC}" destId="{A809BB1A-7D8B-41BE-BA16-F4D203C852DD}" srcOrd="0" destOrd="0" presId="urn:microsoft.com/office/officeart/2005/8/layout/process1"/>
    <dgm:cxn modelId="{24B4A160-A058-4E68-9529-EBDDC99852AB}" type="presOf" srcId="{4B9E1A82-0C1B-4B5E-A0E0-0DE0EE7148DB}" destId="{2693E47C-1660-478F-9FC2-15BEF2DF2EB2}" srcOrd="1" destOrd="0" presId="urn:microsoft.com/office/officeart/2005/8/layout/process1"/>
    <dgm:cxn modelId="{BD17FD03-2E8F-4CD8-A7C5-45E149321CD6}" srcId="{CE0A5561-9161-452E-9E5F-126ED34D2C76}" destId="{0AAF4108-9559-41B9-AAC7-B6F8D75DAAFC}" srcOrd="2" destOrd="0" parTransId="{7D2738AF-058E-457A-9A3B-94B6B08F2457}" sibTransId="{71B2CCB9-9D41-4036-A25B-852ADBBE7BB8}"/>
    <dgm:cxn modelId="{F15D53C6-35EA-4F22-94F2-CB410E6122DA}" type="presOf" srcId="{4B9E1A82-0C1B-4B5E-A0E0-0DE0EE7148DB}" destId="{5D5557E9-0186-4486-9991-388B0E12108E}" srcOrd="0" destOrd="0" presId="urn:microsoft.com/office/officeart/2005/8/layout/process1"/>
    <dgm:cxn modelId="{C58DDF79-DABE-427E-9566-860C5BDD38D4}" type="presParOf" srcId="{1F15741D-636B-4A44-84D2-849D2651E6AA}" destId="{ADE44A32-9500-4C93-A91B-AEF81EE55CEB}" srcOrd="0" destOrd="0" presId="urn:microsoft.com/office/officeart/2005/8/layout/process1"/>
    <dgm:cxn modelId="{2E0875A1-A4F5-4705-88FD-76F6C0CC230E}" type="presParOf" srcId="{1F15741D-636B-4A44-84D2-849D2651E6AA}" destId="{A809BB1A-7D8B-41BE-BA16-F4D203C852DD}" srcOrd="1" destOrd="0" presId="urn:microsoft.com/office/officeart/2005/8/layout/process1"/>
    <dgm:cxn modelId="{828280AA-E398-4E76-8514-87ACCF83E8A1}" type="presParOf" srcId="{A809BB1A-7D8B-41BE-BA16-F4D203C852DD}" destId="{50A3E9D0-A8E2-43B4-8C5E-22F2712F2861}" srcOrd="0" destOrd="0" presId="urn:microsoft.com/office/officeart/2005/8/layout/process1"/>
    <dgm:cxn modelId="{52B4BF4B-987C-4222-8526-541088D67DBE}" type="presParOf" srcId="{1F15741D-636B-4A44-84D2-849D2651E6AA}" destId="{6BEE3940-28E8-4026-962D-163437375DA0}" srcOrd="2" destOrd="0" presId="urn:microsoft.com/office/officeart/2005/8/layout/process1"/>
    <dgm:cxn modelId="{6CBC827C-AB95-4569-B93C-A1734020706C}" type="presParOf" srcId="{1F15741D-636B-4A44-84D2-849D2651E6AA}" destId="{5D5557E9-0186-4486-9991-388B0E12108E}" srcOrd="3" destOrd="0" presId="urn:microsoft.com/office/officeart/2005/8/layout/process1"/>
    <dgm:cxn modelId="{C7C63F32-AA3C-4985-A9E3-40B7B396A0F1}" type="presParOf" srcId="{5D5557E9-0186-4486-9991-388B0E12108E}" destId="{2693E47C-1660-478F-9FC2-15BEF2DF2EB2}" srcOrd="0" destOrd="0" presId="urn:microsoft.com/office/officeart/2005/8/layout/process1"/>
    <dgm:cxn modelId="{8670718A-7BF1-4B33-81B8-A06471C84CE2}" type="presParOf" srcId="{1F15741D-636B-4A44-84D2-849D2651E6AA}" destId="{BAB39A6F-8D24-41CB-87E9-D452A02154D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BAD32-AF3D-4CAF-9F9F-97A28E60D8F8}" type="doc">
      <dgm:prSet loTypeId="urn:microsoft.com/office/officeart/2005/8/layout/process2" loCatId="process" qsTypeId="urn:microsoft.com/office/officeart/2005/8/quickstyle/simple1" qsCatId="simple" csTypeId="urn:microsoft.com/office/officeart/2005/8/colors/accent2_5" csCatId="accent2" phldr="1"/>
      <dgm:spPr/>
    </dgm:pt>
    <dgm:pt modelId="{3E5BFF27-8DF1-41A3-A778-7FE3C85DCFEA}">
      <dgm:prSet phldrT="[Text]"/>
      <dgm:spPr/>
      <dgm:t>
        <a:bodyPr/>
        <a:lstStyle/>
        <a:p>
          <a:r>
            <a:rPr lang="en-US" dirty="0" smtClean="0"/>
            <a:t>Producer</a:t>
          </a:r>
          <a:endParaRPr lang="en-US" dirty="0"/>
        </a:p>
      </dgm:t>
    </dgm:pt>
    <dgm:pt modelId="{DC2BC30F-FC84-4D79-8D24-C5ADEAC2016C}" type="parTrans" cxnId="{25E18DE3-BBC4-4130-A5DC-1228F98615F9}">
      <dgm:prSet/>
      <dgm:spPr/>
      <dgm:t>
        <a:bodyPr/>
        <a:lstStyle/>
        <a:p>
          <a:endParaRPr lang="en-US"/>
        </a:p>
      </dgm:t>
    </dgm:pt>
    <dgm:pt modelId="{D3AEDCF8-539D-45A3-8FA5-97F5273A7E1A}" type="sibTrans" cxnId="{25E18DE3-BBC4-4130-A5DC-1228F98615F9}">
      <dgm:prSet/>
      <dgm:spPr/>
      <dgm:t>
        <a:bodyPr/>
        <a:lstStyle/>
        <a:p>
          <a:endParaRPr lang="en-US"/>
        </a:p>
      </dgm:t>
    </dgm:pt>
    <dgm:pt modelId="{1D5B84BE-AEA8-4A5E-8B11-14DFEC9AA17F}">
      <dgm:prSet phldrT="[Text]"/>
      <dgm:spPr/>
      <dgm:t>
        <a:bodyPr/>
        <a:lstStyle/>
        <a:p>
          <a:r>
            <a:rPr lang="en-US" dirty="0" smtClean="0"/>
            <a:t>Wholesaler</a:t>
          </a:r>
          <a:endParaRPr lang="en-US" dirty="0"/>
        </a:p>
      </dgm:t>
    </dgm:pt>
    <dgm:pt modelId="{3020FB32-D5A0-4BCD-92F1-1846ED0668F2}" type="parTrans" cxnId="{8B8FF7DE-32BF-4C4F-B29D-9C4883128979}">
      <dgm:prSet/>
      <dgm:spPr/>
      <dgm:t>
        <a:bodyPr/>
        <a:lstStyle/>
        <a:p>
          <a:endParaRPr lang="en-US"/>
        </a:p>
      </dgm:t>
    </dgm:pt>
    <dgm:pt modelId="{8E388D15-EE8F-478A-981B-89EB8D19DBBC}" type="sibTrans" cxnId="{8B8FF7DE-32BF-4C4F-B29D-9C4883128979}">
      <dgm:prSet/>
      <dgm:spPr/>
      <dgm:t>
        <a:bodyPr/>
        <a:lstStyle/>
        <a:p>
          <a:endParaRPr lang="en-US"/>
        </a:p>
      </dgm:t>
    </dgm:pt>
    <dgm:pt modelId="{29E18B8B-3CF6-4CBF-9EF4-285BA5ED1160}">
      <dgm:prSet phldrT="[Text]"/>
      <dgm:spPr/>
      <dgm:t>
        <a:bodyPr/>
        <a:lstStyle/>
        <a:p>
          <a:r>
            <a:rPr lang="en-US" dirty="0" smtClean="0"/>
            <a:t>Retailer</a:t>
          </a:r>
          <a:endParaRPr lang="en-US" dirty="0"/>
        </a:p>
      </dgm:t>
    </dgm:pt>
    <dgm:pt modelId="{3AA15CAC-9180-45AA-9AB3-C49D2F38D2CF}" type="sibTrans" cxnId="{963570C6-4069-4757-A198-908DD0EA7378}">
      <dgm:prSet/>
      <dgm:spPr/>
      <dgm:t>
        <a:bodyPr/>
        <a:lstStyle/>
        <a:p>
          <a:endParaRPr lang="en-US"/>
        </a:p>
      </dgm:t>
    </dgm:pt>
    <dgm:pt modelId="{9BDBA343-716A-4DEE-9F4F-A610F1655897}" type="parTrans" cxnId="{963570C6-4069-4757-A198-908DD0EA7378}">
      <dgm:prSet/>
      <dgm:spPr/>
      <dgm:t>
        <a:bodyPr/>
        <a:lstStyle/>
        <a:p>
          <a:endParaRPr lang="en-US"/>
        </a:p>
      </dgm:t>
    </dgm:pt>
    <dgm:pt modelId="{3FF2EA4B-3790-4CC9-9230-288C3543A392}">
      <dgm:prSet/>
      <dgm:spPr/>
      <dgm:t>
        <a:bodyPr/>
        <a:lstStyle/>
        <a:p>
          <a:r>
            <a:rPr lang="en-US" dirty="0" smtClean="0"/>
            <a:t>Consumer</a:t>
          </a:r>
        </a:p>
        <a:p>
          <a:endParaRPr lang="en-US" dirty="0"/>
        </a:p>
      </dgm:t>
    </dgm:pt>
    <dgm:pt modelId="{74D82FF4-E287-4035-A492-82DF8BAE419A}" type="parTrans" cxnId="{E519726E-8F9F-43D4-89F7-0B4BD9610076}">
      <dgm:prSet/>
      <dgm:spPr/>
      <dgm:t>
        <a:bodyPr/>
        <a:lstStyle/>
        <a:p>
          <a:endParaRPr lang="en-US"/>
        </a:p>
      </dgm:t>
    </dgm:pt>
    <dgm:pt modelId="{E5A160F7-94E9-474A-8ACB-F2235F6216E0}" type="sibTrans" cxnId="{E519726E-8F9F-43D4-89F7-0B4BD9610076}">
      <dgm:prSet/>
      <dgm:spPr/>
      <dgm:t>
        <a:bodyPr/>
        <a:lstStyle/>
        <a:p>
          <a:endParaRPr lang="en-US"/>
        </a:p>
      </dgm:t>
    </dgm:pt>
    <dgm:pt modelId="{E0CE6635-180E-4A29-8BC9-97F4E1E185DB}" type="pres">
      <dgm:prSet presAssocID="{D5ABAD32-AF3D-4CAF-9F9F-97A28E60D8F8}" presName="linearFlow" presStyleCnt="0">
        <dgm:presLayoutVars>
          <dgm:resizeHandles val="exact"/>
        </dgm:presLayoutVars>
      </dgm:prSet>
      <dgm:spPr/>
    </dgm:pt>
    <dgm:pt modelId="{EEB5EE3B-EFCC-4C06-A695-2FB71B43DC8E}" type="pres">
      <dgm:prSet presAssocID="{3E5BFF27-8DF1-41A3-A778-7FE3C85DCFEA}" presName="node" presStyleLbl="node1" presStyleIdx="0" presStyleCnt="4">
        <dgm:presLayoutVars>
          <dgm:bulletEnabled val="1"/>
        </dgm:presLayoutVars>
      </dgm:prSet>
      <dgm:spPr/>
      <dgm:t>
        <a:bodyPr/>
        <a:lstStyle/>
        <a:p>
          <a:endParaRPr lang="en-US"/>
        </a:p>
      </dgm:t>
    </dgm:pt>
    <dgm:pt modelId="{F1597C54-0D9C-4230-AF3A-CE0FBAD07948}" type="pres">
      <dgm:prSet presAssocID="{D3AEDCF8-539D-45A3-8FA5-97F5273A7E1A}" presName="sibTrans" presStyleLbl="sibTrans2D1" presStyleIdx="0" presStyleCnt="3"/>
      <dgm:spPr/>
      <dgm:t>
        <a:bodyPr/>
        <a:lstStyle/>
        <a:p>
          <a:endParaRPr lang="en-US"/>
        </a:p>
      </dgm:t>
    </dgm:pt>
    <dgm:pt modelId="{2E38B6DA-97C2-40F5-824B-23A8470DD68E}" type="pres">
      <dgm:prSet presAssocID="{D3AEDCF8-539D-45A3-8FA5-97F5273A7E1A}" presName="connectorText" presStyleLbl="sibTrans2D1" presStyleIdx="0" presStyleCnt="3"/>
      <dgm:spPr/>
      <dgm:t>
        <a:bodyPr/>
        <a:lstStyle/>
        <a:p>
          <a:endParaRPr lang="en-US"/>
        </a:p>
      </dgm:t>
    </dgm:pt>
    <dgm:pt modelId="{0D22CDE2-8CBE-4491-8966-8095641317AF}" type="pres">
      <dgm:prSet presAssocID="{1D5B84BE-AEA8-4A5E-8B11-14DFEC9AA17F}" presName="node" presStyleLbl="node1" presStyleIdx="1" presStyleCnt="4">
        <dgm:presLayoutVars>
          <dgm:bulletEnabled val="1"/>
        </dgm:presLayoutVars>
      </dgm:prSet>
      <dgm:spPr/>
      <dgm:t>
        <a:bodyPr/>
        <a:lstStyle/>
        <a:p>
          <a:endParaRPr lang="en-US"/>
        </a:p>
      </dgm:t>
    </dgm:pt>
    <dgm:pt modelId="{C2C2D60B-0F01-49A6-B4B8-AA7ED5CEC194}" type="pres">
      <dgm:prSet presAssocID="{8E388D15-EE8F-478A-981B-89EB8D19DBBC}" presName="sibTrans" presStyleLbl="sibTrans2D1" presStyleIdx="1" presStyleCnt="3"/>
      <dgm:spPr/>
      <dgm:t>
        <a:bodyPr/>
        <a:lstStyle/>
        <a:p>
          <a:endParaRPr lang="en-US"/>
        </a:p>
      </dgm:t>
    </dgm:pt>
    <dgm:pt modelId="{F185027B-02EF-4E8D-9989-26B5BD19D1FC}" type="pres">
      <dgm:prSet presAssocID="{8E388D15-EE8F-478A-981B-89EB8D19DBBC}" presName="connectorText" presStyleLbl="sibTrans2D1" presStyleIdx="1" presStyleCnt="3"/>
      <dgm:spPr/>
      <dgm:t>
        <a:bodyPr/>
        <a:lstStyle/>
        <a:p>
          <a:endParaRPr lang="en-US"/>
        </a:p>
      </dgm:t>
    </dgm:pt>
    <dgm:pt modelId="{C030550B-A1C5-4178-9141-34AC96202960}" type="pres">
      <dgm:prSet presAssocID="{29E18B8B-3CF6-4CBF-9EF4-285BA5ED1160}" presName="node" presStyleLbl="node1" presStyleIdx="2" presStyleCnt="4">
        <dgm:presLayoutVars>
          <dgm:bulletEnabled val="1"/>
        </dgm:presLayoutVars>
      </dgm:prSet>
      <dgm:spPr/>
      <dgm:t>
        <a:bodyPr/>
        <a:lstStyle/>
        <a:p>
          <a:endParaRPr lang="en-US"/>
        </a:p>
      </dgm:t>
    </dgm:pt>
    <dgm:pt modelId="{45E6F60E-BB4C-4FF3-A0B2-0B4661E0B687}" type="pres">
      <dgm:prSet presAssocID="{3AA15CAC-9180-45AA-9AB3-C49D2F38D2CF}" presName="sibTrans" presStyleLbl="sibTrans2D1" presStyleIdx="2" presStyleCnt="3"/>
      <dgm:spPr/>
      <dgm:t>
        <a:bodyPr/>
        <a:lstStyle/>
        <a:p>
          <a:endParaRPr lang="en-US"/>
        </a:p>
      </dgm:t>
    </dgm:pt>
    <dgm:pt modelId="{8EE2DB01-822D-40FD-AEAC-D003AF8ED37D}" type="pres">
      <dgm:prSet presAssocID="{3AA15CAC-9180-45AA-9AB3-C49D2F38D2CF}" presName="connectorText" presStyleLbl="sibTrans2D1" presStyleIdx="2" presStyleCnt="3"/>
      <dgm:spPr/>
      <dgm:t>
        <a:bodyPr/>
        <a:lstStyle/>
        <a:p>
          <a:endParaRPr lang="en-US"/>
        </a:p>
      </dgm:t>
    </dgm:pt>
    <dgm:pt modelId="{BCBE6E50-CEB4-4980-80FF-1782AA4F5F8C}" type="pres">
      <dgm:prSet presAssocID="{3FF2EA4B-3790-4CC9-9230-288C3543A392}" presName="node" presStyleLbl="node1" presStyleIdx="3" presStyleCnt="4">
        <dgm:presLayoutVars>
          <dgm:bulletEnabled val="1"/>
        </dgm:presLayoutVars>
      </dgm:prSet>
      <dgm:spPr/>
      <dgm:t>
        <a:bodyPr/>
        <a:lstStyle/>
        <a:p>
          <a:endParaRPr lang="en-US"/>
        </a:p>
      </dgm:t>
    </dgm:pt>
  </dgm:ptLst>
  <dgm:cxnLst>
    <dgm:cxn modelId="{8B8FF7DE-32BF-4C4F-B29D-9C4883128979}" srcId="{D5ABAD32-AF3D-4CAF-9F9F-97A28E60D8F8}" destId="{1D5B84BE-AEA8-4A5E-8B11-14DFEC9AA17F}" srcOrd="1" destOrd="0" parTransId="{3020FB32-D5A0-4BCD-92F1-1846ED0668F2}" sibTransId="{8E388D15-EE8F-478A-981B-89EB8D19DBBC}"/>
    <dgm:cxn modelId="{3F19011B-AD49-470E-B18D-982B888E9797}" type="presOf" srcId="{D3AEDCF8-539D-45A3-8FA5-97F5273A7E1A}" destId="{F1597C54-0D9C-4230-AF3A-CE0FBAD07948}" srcOrd="0" destOrd="0" presId="urn:microsoft.com/office/officeart/2005/8/layout/process2"/>
    <dgm:cxn modelId="{B3D2104D-6E8D-4C05-904C-DA3AFF8FBBDF}" type="presOf" srcId="{8E388D15-EE8F-478A-981B-89EB8D19DBBC}" destId="{F185027B-02EF-4E8D-9989-26B5BD19D1FC}" srcOrd="1" destOrd="0" presId="urn:microsoft.com/office/officeart/2005/8/layout/process2"/>
    <dgm:cxn modelId="{E6DE7BB2-CB4C-474F-ACCA-149BFB818C0F}" type="presOf" srcId="{29E18B8B-3CF6-4CBF-9EF4-285BA5ED1160}" destId="{C030550B-A1C5-4178-9141-34AC96202960}" srcOrd="0" destOrd="0" presId="urn:microsoft.com/office/officeart/2005/8/layout/process2"/>
    <dgm:cxn modelId="{7F5E7E58-28B6-4640-BA45-11CD6B9A71CE}" type="presOf" srcId="{3E5BFF27-8DF1-41A3-A778-7FE3C85DCFEA}" destId="{EEB5EE3B-EFCC-4C06-A695-2FB71B43DC8E}" srcOrd="0" destOrd="0" presId="urn:microsoft.com/office/officeart/2005/8/layout/process2"/>
    <dgm:cxn modelId="{676FC7BF-0DF5-42D1-8C53-B09021442138}" type="presOf" srcId="{3FF2EA4B-3790-4CC9-9230-288C3543A392}" destId="{BCBE6E50-CEB4-4980-80FF-1782AA4F5F8C}" srcOrd="0" destOrd="0" presId="urn:microsoft.com/office/officeart/2005/8/layout/process2"/>
    <dgm:cxn modelId="{963570C6-4069-4757-A198-908DD0EA7378}" srcId="{D5ABAD32-AF3D-4CAF-9F9F-97A28E60D8F8}" destId="{29E18B8B-3CF6-4CBF-9EF4-285BA5ED1160}" srcOrd="2" destOrd="0" parTransId="{9BDBA343-716A-4DEE-9F4F-A610F1655897}" sibTransId="{3AA15CAC-9180-45AA-9AB3-C49D2F38D2CF}"/>
    <dgm:cxn modelId="{F3DEA549-0484-4A95-AEFC-B95C9F2AD7DF}" type="presOf" srcId="{3AA15CAC-9180-45AA-9AB3-C49D2F38D2CF}" destId="{8EE2DB01-822D-40FD-AEAC-D003AF8ED37D}" srcOrd="1" destOrd="0" presId="urn:microsoft.com/office/officeart/2005/8/layout/process2"/>
    <dgm:cxn modelId="{88C6DEC9-28FF-47C4-82F9-FC15CD45246A}" type="presOf" srcId="{1D5B84BE-AEA8-4A5E-8B11-14DFEC9AA17F}" destId="{0D22CDE2-8CBE-4491-8966-8095641317AF}" srcOrd="0" destOrd="0" presId="urn:microsoft.com/office/officeart/2005/8/layout/process2"/>
    <dgm:cxn modelId="{20371641-3D6D-41C9-B504-85B3D180F409}" type="presOf" srcId="{D5ABAD32-AF3D-4CAF-9F9F-97A28E60D8F8}" destId="{E0CE6635-180E-4A29-8BC9-97F4E1E185DB}" srcOrd="0" destOrd="0" presId="urn:microsoft.com/office/officeart/2005/8/layout/process2"/>
    <dgm:cxn modelId="{2918A019-C406-4F27-9CB3-7DDD76D28014}" type="presOf" srcId="{8E388D15-EE8F-478A-981B-89EB8D19DBBC}" destId="{C2C2D60B-0F01-49A6-B4B8-AA7ED5CEC194}" srcOrd="0" destOrd="0" presId="urn:microsoft.com/office/officeart/2005/8/layout/process2"/>
    <dgm:cxn modelId="{25E18DE3-BBC4-4130-A5DC-1228F98615F9}" srcId="{D5ABAD32-AF3D-4CAF-9F9F-97A28E60D8F8}" destId="{3E5BFF27-8DF1-41A3-A778-7FE3C85DCFEA}" srcOrd="0" destOrd="0" parTransId="{DC2BC30F-FC84-4D79-8D24-C5ADEAC2016C}" sibTransId="{D3AEDCF8-539D-45A3-8FA5-97F5273A7E1A}"/>
    <dgm:cxn modelId="{C8FCA6B7-3EAA-4A0E-9F09-F42389799173}" type="presOf" srcId="{3AA15CAC-9180-45AA-9AB3-C49D2F38D2CF}" destId="{45E6F60E-BB4C-4FF3-A0B2-0B4661E0B687}" srcOrd="0" destOrd="0" presId="urn:microsoft.com/office/officeart/2005/8/layout/process2"/>
    <dgm:cxn modelId="{90E7180F-58EC-4C78-8DA0-6825DF7BB86A}" type="presOf" srcId="{D3AEDCF8-539D-45A3-8FA5-97F5273A7E1A}" destId="{2E38B6DA-97C2-40F5-824B-23A8470DD68E}" srcOrd="1" destOrd="0" presId="urn:microsoft.com/office/officeart/2005/8/layout/process2"/>
    <dgm:cxn modelId="{E519726E-8F9F-43D4-89F7-0B4BD9610076}" srcId="{D5ABAD32-AF3D-4CAF-9F9F-97A28E60D8F8}" destId="{3FF2EA4B-3790-4CC9-9230-288C3543A392}" srcOrd="3" destOrd="0" parTransId="{74D82FF4-E287-4035-A492-82DF8BAE419A}" sibTransId="{E5A160F7-94E9-474A-8ACB-F2235F6216E0}"/>
    <dgm:cxn modelId="{E672113C-7138-4C4E-B8A9-4BDBF5AC67AB}" type="presParOf" srcId="{E0CE6635-180E-4A29-8BC9-97F4E1E185DB}" destId="{EEB5EE3B-EFCC-4C06-A695-2FB71B43DC8E}" srcOrd="0" destOrd="0" presId="urn:microsoft.com/office/officeart/2005/8/layout/process2"/>
    <dgm:cxn modelId="{53840618-E194-47E2-AC84-FCB0DB7E5A67}" type="presParOf" srcId="{E0CE6635-180E-4A29-8BC9-97F4E1E185DB}" destId="{F1597C54-0D9C-4230-AF3A-CE0FBAD07948}" srcOrd="1" destOrd="0" presId="urn:microsoft.com/office/officeart/2005/8/layout/process2"/>
    <dgm:cxn modelId="{B05B065F-EBD9-40E5-A190-0340482DD04B}" type="presParOf" srcId="{F1597C54-0D9C-4230-AF3A-CE0FBAD07948}" destId="{2E38B6DA-97C2-40F5-824B-23A8470DD68E}" srcOrd="0" destOrd="0" presId="urn:microsoft.com/office/officeart/2005/8/layout/process2"/>
    <dgm:cxn modelId="{7E0556E7-5482-4E49-ADAC-CBEF32AA5383}" type="presParOf" srcId="{E0CE6635-180E-4A29-8BC9-97F4E1E185DB}" destId="{0D22CDE2-8CBE-4491-8966-8095641317AF}" srcOrd="2" destOrd="0" presId="urn:microsoft.com/office/officeart/2005/8/layout/process2"/>
    <dgm:cxn modelId="{FBC91726-4610-438C-89CC-F315B1696221}" type="presParOf" srcId="{E0CE6635-180E-4A29-8BC9-97F4E1E185DB}" destId="{C2C2D60B-0F01-49A6-B4B8-AA7ED5CEC194}" srcOrd="3" destOrd="0" presId="urn:microsoft.com/office/officeart/2005/8/layout/process2"/>
    <dgm:cxn modelId="{A9BB16BC-D826-40C1-8E41-88358A3BD1C0}" type="presParOf" srcId="{C2C2D60B-0F01-49A6-B4B8-AA7ED5CEC194}" destId="{F185027B-02EF-4E8D-9989-26B5BD19D1FC}" srcOrd="0" destOrd="0" presId="urn:microsoft.com/office/officeart/2005/8/layout/process2"/>
    <dgm:cxn modelId="{5C478AC5-AADB-4634-8548-72D19E4DBB89}" type="presParOf" srcId="{E0CE6635-180E-4A29-8BC9-97F4E1E185DB}" destId="{C030550B-A1C5-4178-9141-34AC96202960}" srcOrd="4" destOrd="0" presId="urn:microsoft.com/office/officeart/2005/8/layout/process2"/>
    <dgm:cxn modelId="{F6D3428C-D8B7-4D31-88CC-372E3DBCAF0C}" type="presParOf" srcId="{E0CE6635-180E-4A29-8BC9-97F4E1E185DB}" destId="{45E6F60E-BB4C-4FF3-A0B2-0B4661E0B687}" srcOrd="5" destOrd="0" presId="urn:microsoft.com/office/officeart/2005/8/layout/process2"/>
    <dgm:cxn modelId="{D4AA448A-90F7-4138-B96F-3F11443DCE2A}" type="presParOf" srcId="{45E6F60E-BB4C-4FF3-A0B2-0B4661E0B687}" destId="{8EE2DB01-822D-40FD-AEAC-D003AF8ED37D}" srcOrd="0" destOrd="0" presId="urn:microsoft.com/office/officeart/2005/8/layout/process2"/>
    <dgm:cxn modelId="{B660D919-1E9F-4ADB-AA2F-6DE59F1D38F0}" type="presParOf" srcId="{E0CE6635-180E-4A29-8BC9-97F4E1E185DB}" destId="{BCBE6E50-CEB4-4980-80FF-1782AA4F5F8C}"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44A32-9500-4C93-A91B-AEF81EE55CEB}">
      <dsp:nvSpPr>
        <dsp:cNvPr id="0" name=""/>
        <dsp:cNvSpPr/>
      </dsp:nvSpPr>
      <dsp:spPr>
        <a:xfrm>
          <a:off x="7413" y="1598208"/>
          <a:ext cx="2215908" cy="132954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Producer A(tomatoes)</a:t>
          </a:r>
          <a:endParaRPr lang="en-US" sz="2800" kern="1200" dirty="0"/>
        </a:p>
      </dsp:txBody>
      <dsp:txXfrm>
        <a:off x="46354" y="1637149"/>
        <a:ext cx="2138026" cy="1251663"/>
      </dsp:txXfrm>
    </dsp:sp>
    <dsp:sp modelId="{A809BB1A-7D8B-41BE-BA16-F4D203C852DD}">
      <dsp:nvSpPr>
        <dsp:cNvPr id="0" name=""/>
        <dsp:cNvSpPr/>
      </dsp:nvSpPr>
      <dsp:spPr>
        <a:xfrm>
          <a:off x="2466250" y="1988208"/>
          <a:ext cx="515007" cy="549545"/>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466250" y="2098117"/>
        <a:ext cx="360505" cy="329727"/>
      </dsp:txXfrm>
    </dsp:sp>
    <dsp:sp modelId="{6BEE3940-28E8-4026-962D-163437375DA0}">
      <dsp:nvSpPr>
        <dsp:cNvPr id="0" name=""/>
        <dsp:cNvSpPr/>
      </dsp:nvSpPr>
      <dsp:spPr>
        <a:xfrm>
          <a:off x="3195033" y="1598208"/>
          <a:ext cx="2215908" cy="1329545"/>
        </a:xfrm>
        <a:prstGeom prst="roundRect">
          <a:avLst>
            <a:gd name="adj" fmla="val 10000"/>
          </a:avLst>
        </a:prstGeom>
        <a:solidFill>
          <a:schemeClr val="accent2">
            <a:shade val="80000"/>
            <a:hueOff val="301476"/>
            <a:satOff val="-19508"/>
            <a:lumOff val="17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Producer B(tomatoes)</a:t>
          </a:r>
          <a:endParaRPr lang="en-US" sz="2800" kern="1200" dirty="0"/>
        </a:p>
      </dsp:txBody>
      <dsp:txXfrm>
        <a:off x="3233974" y="1637149"/>
        <a:ext cx="2138026" cy="1251663"/>
      </dsp:txXfrm>
    </dsp:sp>
    <dsp:sp modelId="{5D5557E9-0186-4486-9991-388B0E12108E}">
      <dsp:nvSpPr>
        <dsp:cNvPr id="0" name=""/>
        <dsp:cNvSpPr/>
      </dsp:nvSpPr>
      <dsp:spPr>
        <a:xfrm>
          <a:off x="5611196" y="1988208"/>
          <a:ext cx="424538" cy="549545"/>
        </a:xfrm>
        <a:prstGeom prst="rightArrow">
          <a:avLst>
            <a:gd name="adj1" fmla="val 60000"/>
            <a:gd name="adj2" fmla="val 50000"/>
          </a:avLst>
        </a:prstGeom>
        <a:solidFill>
          <a:schemeClr val="accent2">
            <a:shade val="90000"/>
            <a:hueOff val="606356"/>
            <a:satOff val="-39016"/>
            <a:lumOff val="335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611196" y="2098117"/>
        <a:ext cx="297177" cy="329727"/>
      </dsp:txXfrm>
    </dsp:sp>
    <dsp:sp modelId="{BAB39A6F-8D24-41CB-87E9-D452A02154DC}">
      <dsp:nvSpPr>
        <dsp:cNvPr id="0" name=""/>
        <dsp:cNvSpPr/>
      </dsp:nvSpPr>
      <dsp:spPr>
        <a:xfrm>
          <a:off x="6211957" y="1598208"/>
          <a:ext cx="2215908" cy="1329545"/>
        </a:xfrm>
        <a:prstGeom prst="roundRect">
          <a:avLst>
            <a:gd name="adj" fmla="val 10000"/>
          </a:avLst>
        </a:prstGeom>
        <a:solidFill>
          <a:schemeClr val="accent2">
            <a:shade val="80000"/>
            <a:hueOff val="602953"/>
            <a:satOff val="-39016"/>
            <a:lumOff val="356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Producer C(tomatoes)</a:t>
          </a:r>
          <a:endParaRPr lang="en-US" sz="2800" kern="1200" dirty="0"/>
        </a:p>
      </dsp:txBody>
      <dsp:txXfrm>
        <a:off x="6250898" y="1637149"/>
        <a:ext cx="2138026" cy="1251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EE3B-EFCC-4C06-A695-2FB71B43DC8E}">
      <dsp:nvSpPr>
        <dsp:cNvPr id="0" name=""/>
        <dsp:cNvSpPr/>
      </dsp:nvSpPr>
      <dsp:spPr>
        <a:xfrm>
          <a:off x="3397229" y="2143"/>
          <a:ext cx="1435140" cy="797300"/>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Producer</a:t>
          </a:r>
          <a:endParaRPr lang="en-US" sz="1800" kern="1200" dirty="0"/>
        </a:p>
      </dsp:txBody>
      <dsp:txXfrm>
        <a:off x="3420581" y="25495"/>
        <a:ext cx="1388436" cy="750596"/>
      </dsp:txXfrm>
    </dsp:sp>
    <dsp:sp modelId="{F1597C54-0D9C-4230-AF3A-CE0FBAD07948}">
      <dsp:nvSpPr>
        <dsp:cNvPr id="0" name=""/>
        <dsp:cNvSpPr/>
      </dsp:nvSpPr>
      <dsp:spPr>
        <a:xfrm rot="5400000">
          <a:off x="3965306" y="819375"/>
          <a:ext cx="298987" cy="358785"/>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007164" y="849274"/>
        <a:ext cx="215271" cy="209291"/>
      </dsp:txXfrm>
    </dsp:sp>
    <dsp:sp modelId="{0D22CDE2-8CBE-4491-8966-8095641317AF}">
      <dsp:nvSpPr>
        <dsp:cNvPr id="0" name=""/>
        <dsp:cNvSpPr/>
      </dsp:nvSpPr>
      <dsp:spPr>
        <a:xfrm>
          <a:off x="3397229" y="1198093"/>
          <a:ext cx="1435140" cy="797300"/>
        </a:xfrm>
        <a:prstGeom prst="roundRect">
          <a:avLst>
            <a:gd name="adj" fmla="val 10000"/>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Wholesaler</a:t>
          </a:r>
          <a:endParaRPr lang="en-US" sz="1800" kern="1200" dirty="0"/>
        </a:p>
      </dsp:txBody>
      <dsp:txXfrm>
        <a:off x="3420581" y="1221445"/>
        <a:ext cx="1388436" cy="750596"/>
      </dsp:txXfrm>
    </dsp:sp>
    <dsp:sp modelId="{C2C2D60B-0F01-49A6-B4B8-AA7ED5CEC194}">
      <dsp:nvSpPr>
        <dsp:cNvPr id="0" name=""/>
        <dsp:cNvSpPr/>
      </dsp:nvSpPr>
      <dsp:spPr>
        <a:xfrm rot="5400000">
          <a:off x="3965306" y="2015325"/>
          <a:ext cx="298987" cy="358785"/>
        </a:xfrm>
        <a:prstGeom prst="rightArrow">
          <a:avLst>
            <a:gd name="adj1" fmla="val 60000"/>
            <a:gd name="adj2" fmla="val 50000"/>
          </a:avLst>
        </a:prstGeom>
        <a:solidFill>
          <a:schemeClr val="accent2">
            <a:shade val="90000"/>
            <a:hueOff val="357527"/>
            <a:satOff val="-21049"/>
            <a:lumOff val="213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007164" y="2045224"/>
        <a:ext cx="215271" cy="209291"/>
      </dsp:txXfrm>
    </dsp:sp>
    <dsp:sp modelId="{C030550B-A1C5-4178-9141-34AC96202960}">
      <dsp:nvSpPr>
        <dsp:cNvPr id="0" name=""/>
        <dsp:cNvSpPr/>
      </dsp:nvSpPr>
      <dsp:spPr>
        <a:xfrm>
          <a:off x="3397229" y="2394043"/>
          <a:ext cx="1435140" cy="797300"/>
        </a:xfrm>
        <a:prstGeom prst="roundRect">
          <a:avLst>
            <a:gd name="adj" fmla="val 10000"/>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Retailer</a:t>
          </a:r>
          <a:endParaRPr lang="en-US" sz="1800" kern="1200" dirty="0"/>
        </a:p>
      </dsp:txBody>
      <dsp:txXfrm>
        <a:off x="3420581" y="2417395"/>
        <a:ext cx="1388436" cy="750596"/>
      </dsp:txXfrm>
    </dsp:sp>
    <dsp:sp modelId="{45E6F60E-BB4C-4FF3-A0B2-0B4661E0B687}">
      <dsp:nvSpPr>
        <dsp:cNvPr id="0" name=""/>
        <dsp:cNvSpPr/>
      </dsp:nvSpPr>
      <dsp:spPr>
        <a:xfrm rot="5400000">
          <a:off x="3965306" y="3211276"/>
          <a:ext cx="298987" cy="358785"/>
        </a:xfrm>
        <a:prstGeom prst="rightArrow">
          <a:avLst>
            <a:gd name="adj1" fmla="val 60000"/>
            <a:gd name="adj2" fmla="val 50000"/>
          </a:avLst>
        </a:prstGeom>
        <a:solidFill>
          <a:schemeClr val="accent2">
            <a:shade val="90000"/>
            <a:hueOff val="715053"/>
            <a:satOff val="-42098"/>
            <a:lumOff val="426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007164" y="3241175"/>
        <a:ext cx="215271" cy="209291"/>
      </dsp:txXfrm>
    </dsp:sp>
    <dsp:sp modelId="{BCBE6E50-CEB4-4980-80FF-1782AA4F5F8C}">
      <dsp:nvSpPr>
        <dsp:cNvPr id="0" name=""/>
        <dsp:cNvSpPr/>
      </dsp:nvSpPr>
      <dsp:spPr>
        <a:xfrm>
          <a:off x="3397229" y="3589993"/>
          <a:ext cx="1435140" cy="797300"/>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Consumer</a:t>
          </a:r>
        </a:p>
        <a:p>
          <a:pPr lvl="0" algn="ctr" defTabSz="800100">
            <a:lnSpc>
              <a:spcPct val="90000"/>
            </a:lnSpc>
            <a:spcBef>
              <a:spcPct val="0"/>
            </a:spcBef>
            <a:spcAft>
              <a:spcPct val="35000"/>
            </a:spcAft>
          </a:pPr>
          <a:endParaRPr lang="en-US" sz="1800" kern="1200" dirty="0"/>
        </a:p>
      </dsp:txBody>
      <dsp:txXfrm>
        <a:off x="3420581" y="3613345"/>
        <a:ext cx="1388436" cy="7505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86420B9-8706-4C22-8E51-ED01A7B1BD88}" type="slidenum">
              <a:rPr lang="en-US"/>
              <a:pPr>
                <a:defRPr/>
              </a:pPr>
              <a:t>‹#›</a:t>
            </a:fld>
            <a:endParaRPr lang="en-US"/>
          </a:p>
        </p:txBody>
      </p:sp>
    </p:spTree>
    <p:extLst>
      <p:ext uri="{BB962C8B-B14F-4D97-AF65-F5344CB8AC3E}">
        <p14:creationId xmlns:p14="http://schemas.microsoft.com/office/powerpoint/2010/main" val="3608474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43AC4AF-E56F-4CE6-827A-38D4C2024AA6}" type="slidenum">
              <a:rPr lang="en-US"/>
              <a:pPr>
                <a:defRPr/>
              </a:pPr>
              <a:t>‹#›</a:t>
            </a:fld>
            <a:endParaRPr lang="en-US"/>
          </a:p>
        </p:txBody>
      </p:sp>
    </p:spTree>
    <p:extLst>
      <p:ext uri="{BB962C8B-B14F-4D97-AF65-F5344CB8AC3E}">
        <p14:creationId xmlns:p14="http://schemas.microsoft.com/office/powerpoint/2010/main" val="14132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AB1210F-B1E0-4864-A1E3-993829B735A4}" type="slidenum">
              <a:rPr lang="en-US"/>
              <a:pPr>
                <a:defRPr/>
              </a:pPr>
              <a:t>‹#›</a:t>
            </a:fld>
            <a:endParaRPr lang="en-US"/>
          </a:p>
        </p:txBody>
      </p:sp>
    </p:spTree>
    <p:extLst>
      <p:ext uri="{BB962C8B-B14F-4D97-AF65-F5344CB8AC3E}">
        <p14:creationId xmlns:p14="http://schemas.microsoft.com/office/powerpoint/2010/main" val="426712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7DDA6D-B9ED-4C92-95DD-E8D06592172E}" type="slidenum">
              <a:rPr lang="en-US"/>
              <a:pPr>
                <a:defRPr/>
              </a:pPr>
              <a:t>‹#›</a:t>
            </a:fld>
            <a:endParaRPr lang="en-US"/>
          </a:p>
        </p:txBody>
      </p:sp>
    </p:spTree>
    <p:extLst>
      <p:ext uri="{BB962C8B-B14F-4D97-AF65-F5344CB8AC3E}">
        <p14:creationId xmlns:p14="http://schemas.microsoft.com/office/powerpoint/2010/main" val="17666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401DFE-C780-4F4A-B371-B230C0FDBAB9}" type="slidenum">
              <a:rPr lang="en-US"/>
              <a:pPr>
                <a:defRPr/>
              </a:pPr>
              <a:t>‹#›</a:t>
            </a:fld>
            <a:endParaRPr lang="en-US"/>
          </a:p>
        </p:txBody>
      </p:sp>
    </p:spTree>
    <p:extLst>
      <p:ext uri="{BB962C8B-B14F-4D97-AF65-F5344CB8AC3E}">
        <p14:creationId xmlns:p14="http://schemas.microsoft.com/office/powerpoint/2010/main" val="1053529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06E5491-E6E3-4CC5-AE7A-58CF752DE604}" type="slidenum">
              <a:rPr lang="en-US"/>
              <a:pPr>
                <a:defRPr/>
              </a:pPr>
              <a:t>‹#›</a:t>
            </a:fld>
            <a:endParaRPr lang="en-US"/>
          </a:p>
        </p:txBody>
      </p:sp>
    </p:spTree>
    <p:extLst>
      <p:ext uri="{BB962C8B-B14F-4D97-AF65-F5344CB8AC3E}">
        <p14:creationId xmlns:p14="http://schemas.microsoft.com/office/powerpoint/2010/main" val="244166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A7536BB-1ED3-4989-A55F-1642CFC4AC80}" type="slidenum">
              <a:rPr lang="en-US"/>
              <a:pPr>
                <a:defRPr/>
              </a:pPr>
              <a:t>‹#›</a:t>
            </a:fld>
            <a:endParaRPr lang="en-US"/>
          </a:p>
        </p:txBody>
      </p:sp>
    </p:spTree>
    <p:extLst>
      <p:ext uri="{BB962C8B-B14F-4D97-AF65-F5344CB8AC3E}">
        <p14:creationId xmlns:p14="http://schemas.microsoft.com/office/powerpoint/2010/main" val="352585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16FBBBD-44F3-4F99-A1FE-3289EB51B000}" type="slidenum">
              <a:rPr lang="en-US"/>
              <a:pPr>
                <a:defRPr/>
              </a:pPr>
              <a:t>‹#›</a:t>
            </a:fld>
            <a:endParaRPr lang="en-US"/>
          </a:p>
        </p:txBody>
      </p:sp>
    </p:spTree>
    <p:extLst>
      <p:ext uri="{BB962C8B-B14F-4D97-AF65-F5344CB8AC3E}">
        <p14:creationId xmlns:p14="http://schemas.microsoft.com/office/powerpoint/2010/main" val="280410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F5A58E1-FBA3-4A82-9054-962820772045}" type="slidenum">
              <a:rPr lang="en-US"/>
              <a:pPr>
                <a:defRPr/>
              </a:pPr>
              <a:t>‹#›</a:t>
            </a:fld>
            <a:endParaRPr lang="en-US"/>
          </a:p>
        </p:txBody>
      </p:sp>
    </p:spTree>
    <p:extLst>
      <p:ext uri="{BB962C8B-B14F-4D97-AF65-F5344CB8AC3E}">
        <p14:creationId xmlns:p14="http://schemas.microsoft.com/office/powerpoint/2010/main" val="77553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A65E0A4-6E74-429F-83E0-5B8DE99FA451}" type="slidenum">
              <a:rPr lang="en-US"/>
              <a:pPr>
                <a:defRPr/>
              </a:pPr>
              <a:t>‹#›</a:t>
            </a:fld>
            <a:endParaRPr lang="en-US"/>
          </a:p>
        </p:txBody>
      </p:sp>
    </p:spTree>
    <p:extLst>
      <p:ext uri="{BB962C8B-B14F-4D97-AF65-F5344CB8AC3E}">
        <p14:creationId xmlns:p14="http://schemas.microsoft.com/office/powerpoint/2010/main" val="44984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64E2F9F-DF65-486F-B18A-11984432CF73}" type="slidenum">
              <a:rPr lang="en-US"/>
              <a:pPr>
                <a:defRPr/>
              </a:pPr>
              <a:t>‹#›</a:t>
            </a:fld>
            <a:endParaRPr lang="en-US"/>
          </a:p>
        </p:txBody>
      </p:sp>
    </p:spTree>
    <p:extLst>
      <p:ext uri="{BB962C8B-B14F-4D97-AF65-F5344CB8AC3E}">
        <p14:creationId xmlns:p14="http://schemas.microsoft.com/office/powerpoint/2010/main" val="317018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29292A7-9369-42C6-AF95-D0D12634D80F}"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57" r:id="rId1"/>
    <p:sldLayoutId id="2147483849" r:id="rId2"/>
    <p:sldLayoutId id="2147483858" r:id="rId3"/>
    <p:sldLayoutId id="2147483850" r:id="rId4"/>
    <p:sldLayoutId id="2147483851" r:id="rId5"/>
    <p:sldLayoutId id="2147483852" r:id="rId6"/>
    <p:sldLayoutId id="2147483853" r:id="rId7"/>
    <p:sldLayoutId id="2147483854" r:id="rId8"/>
    <p:sldLayoutId id="2147483859" r:id="rId9"/>
    <p:sldLayoutId id="2147483855" r:id="rId10"/>
    <p:sldLayoutId id="214748385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Users\thabiso south pepe\AppData\Local\Microsoft\Windows\Temporary Internet Files\Content.IE5\CA8610JO\MP9004025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43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533400" y="1371600"/>
            <a:ext cx="8359080" cy="1828800"/>
          </a:xfrm>
          <a:ln>
            <a:miter lim="800000"/>
            <a:headEnd/>
            <a:tailEnd/>
          </a:ln>
          <a:extLst/>
        </p:spPr>
        <p:txBody>
          <a:bodyPr/>
          <a:lstStyle/>
          <a:p>
            <a:pPr algn="ctr" eaLnBrk="1" fontAlgn="auto" hangingPunct="1">
              <a:spcAft>
                <a:spcPts val="0"/>
              </a:spcAft>
              <a:defRPr/>
            </a:pPr>
            <a:r>
              <a:rPr lang="en-US" sz="3600" dirty="0" smtClean="0">
                <a:solidFill>
                  <a:schemeClr val="accent2"/>
                </a:solidFill>
              </a:rPr>
              <a:t>Competition Law and Policy</a:t>
            </a:r>
            <a:br>
              <a:rPr lang="en-US" sz="3600" dirty="0" smtClean="0">
                <a:solidFill>
                  <a:schemeClr val="accent2"/>
                </a:solidFill>
              </a:rPr>
            </a:br>
            <a:r>
              <a:rPr lang="en-US" sz="3600" dirty="0" smtClean="0">
                <a:solidFill>
                  <a:schemeClr val="accent2"/>
                </a:solidFill>
              </a:rPr>
              <a:t/>
            </a:r>
            <a:br>
              <a:rPr lang="en-US" sz="3600" dirty="0" smtClean="0">
                <a:solidFill>
                  <a:schemeClr val="accent2"/>
                </a:solidFill>
              </a:rPr>
            </a:br>
            <a:endParaRPr lang="en-US" sz="3600" dirty="0" smtClean="0">
              <a:solidFill>
                <a:schemeClr val="accent2"/>
              </a:solidFill>
            </a:endParaRPr>
          </a:p>
        </p:txBody>
      </p:sp>
      <p:sp>
        <p:nvSpPr>
          <p:cNvPr id="6148" name="Rectangle 3"/>
          <p:cNvSpPr>
            <a:spLocks noGrp="1" noChangeArrowheads="1"/>
          </p:cNvSpPr>
          <p:nvPr>
            <p:ph type="subTitle" idx="1"/>
          </p:nvPr>
        </p:nvSpPr>
        <p:spPr>
          <a:xfrm>
            <a:off x="250825" y="2349500"/>
            <a:ext cx="8713788" cy="2735263"/>
          </a:xfrm>
        </p:spPr>
        <p:txBody>
          <a:bodyPr/>
          <a:lstStyle/>
          <a:p>
            <a:pPr marR="0" algn="ctr" eaLnBrk="1" hangingPunct="1"/>
            <a:r>
              <a:rPr lang="en-US" dirty="0" smtClean="0">
                <a:solidFill>
                  <a:schemeClr val="bg1"/>
                </a:solidFill>
              </a:rPr>
              <a:t>A Presentation to LEA Horticulture Subsector Stakeholder Meeting  on Competition Issues</a:t>
            </a:r>
          </a:p>
          <a:p>
            <a:pPr marR="0" algn="ctr" eaLnBrk="1" hangingPunct="1"/>
            <a:r>
              <a:rPr lang="en-US" dirty="0" smtClean="0">
                <a:solidFill>
                  <a:schemeClr val="bg1"/>
                </a:solidFill>
              </a:rPr>
              <a:t>22</a:t>
            </a:r>
            <a:r>
              <a:rPr lang="en-US" baseline="30000" dirty="0" smtClean="0">
                <a:solidFill>
                  <a:schemeClr val="bg1"/>
                </a:solidFill>
              </a:rPr>
              <a:t>nd</a:t>
            </a:r>
            <a:r>
              <a:rPr lang="en-US" dirty="0" smtClean="0">
                <a:solidFill>
                  <a:schemeClr val="bg1"/>
                </a:solidFill>
              </a:rPr>
              <a:t> January 2014</a:t>
            </a:r>
          </a:p>
          <a:p>
            <a:pPr marR="0" algn="l" eaLnBrk="1" hangingPunct="1"/>
            <a:r>
              <a:rPr lang="en-US" dirty="0" smtClean="0">
                <a:solidFill>
                  <a:schemeClr val="bg1"/>
                </a:solidFill>
              </a:rPr>
              <a:t>			Mr. Ernest Bagopi</a:t>
            </a:r>
          </a:p>
          <a:p>
            <a:pPr marR="0" algn="l" eaLnBrk="1" hangingPunct="1"/>
            <a:r>
              <a:rPr lang="en-US" dirty="0" smtClean="0">
                <a:solidFill>
                  <a:schemeClr val="bg1"/>
                </a:solidFill>
              </a:rPr>
              <a:t>			</a:t>
            </a:r>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175" y="0"/>
            <a:ext cx="30448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114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C:\Users\thabiso south pepe\AppData\Local\Microsoft\Windows\Temporary Internet Files\Content.IE5\0HM0ZM76\MP90040154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2771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H" sz="3600" b="1" smtClean="0">
                <a:solidFill>
                  <a:srgbClr val="0070C0"/>
                </a:solidFill>
              </a:rPr>
              <a:t>GOVERNANCE ISSUES</a:t>
            </a:r>
            <a:endParaRPr lang="en-US" sz="3600" b="1" smtClean="0">
              <a:solidFill>
                <a:srgbClr val="0070C0"/>
              </a:solidFill>
            </a:endParaRPr>
          </a:p>
        </p:txBody>
      </p:sp>
      <p:sp>
        <p:nvSpPr>
          <p:cNvPr id="5" name="Rectangle 3"/>
          <p:cNvSpPr txBox="1">
            <a:spLocks noGrp="1" noChangeArrowheads="1"/>
          </p:cNvSpPr>
          <p:nvPr>
            <p:ph idx="1"/>
          </p:nvPr>
        </p:nvSpPr>
        <p:spPr/>
        <p:txBody>
          <a:bodyPr/>
          <a:lstStyle/>
          <a:p>
            <a:pPr marL="971550" lvl="1" indent="-514350" algn="just" eaLnBrk="1" hangingPunct="1">
              <a:lnSpc>
                <a:spcPct val="90000"/>
              </a:lnSpc>
              <a:buClr>
                <a:schemeClr val="tx1"/>
              </a:buClr>
              <a:buSzPct val="75000"/>
              <a:buFontTx/>
              <a:buAutoNum type="romanLcPeriod" startAt="2"/>
              <a:defRPr/>
            </a:pPr>
            <a:endParaRPr lang="en-GB" kern="0" dirty="0" smtClean="0"/>
          </a:p>
          <a:p>
            <a:pPr marL="457200" indent="-457200" algn="just" eaLnBrk="1" hangingPunct="1">
              <a:lnSpc>
                <a:spcPct val="90000"/>
              </a:lnSpc>
              <a:buClr>
                <a:schemeClr val="tx1"/>
              </a:buClr>
              <a:buSzPct val="75000"/>
              <a:buFont typeface="+mj-lt"/>
              <a:buAutoNum type="arabicPeriod"/>
              <a:defRPr/>
            </a:pPr>
            <a:endParaRPr lang="en-GB" sz="2400" u="sng" kern="0" dirty="0" smtClean="0"/>
          </a:p>
        </p:txBody>
      </p:sp>
      <p:sp>
        <p:nvSpPr>
          <p:cNvPr id="4" name="Rectangle 3"/>
          <p:cNvSpPr txBox="1">
            <a:spLocks noChangeArrowheads="1"/>
          </p:cNvSpPr>
          <p:nvPr/>
        </p:nvSpPr>
        <p:spPr>
          <a:xfrm>
            <a:off x="838200" y="2362200"/>
            <a:ext cx="7693025" cy="3724275"/>
          </a:xfrm>
          <a:prstGeom prst="rect">
            <a:avLst/>
          </a:prstGeom>
        </p:spPr>
        <p:txBody>
          <a:bodyPr/>
          <a:lstStyle/>
          <a:p>
            <a:pPr lvl="1" algn="just">
              <a:lnSpc>
                <a:spcPct val="90000"/>
              </a:lnSpc>
              <a:spcBef>
                <a:spcPct val="20000"/>
              </a:spcBef>
              <a:buClr>
                <a:schemeClr val="tx1"/>
              </a:buClr>
              <a:buSzPct val="75000"/>
              <a:defRPr/>
            </a:pPr>
            <a:endParaRPr lang="en-GB" sz="2400" kern="0" dirty="0"/>
          </a:p>
          <a:p>
            <a:pPr marL="971550" lvl="1" indent="-514350" algn="just">
              <a:lnSpc>
                <a:spcPct val="90000"/>
              </a:lnSpc>
              <a:spcBef>
                <a:spcPct val="20000"/>
              </a:spcBef>
              <a:buClr>
                <a:schemeClr val="tx1"/>
              </a:buClr>
              <a:buSzPct val="75000"/>
              <a:buFontTx/>
              <a:buAutoNum type="romanLcPeriod" startAt="4"/>
              <a:defRPr/>
            </a:pPr>
            <a:endParaRPr lang="en-GB" kern="0" dirty="0"/>
          </a:p>
          <a:p>
            <a:pPr algn="just">
              <a:lnSpc>
                <a:spcPct val="90000"/>
              </a:lnSpc>
              <a:spcBef>
                <a:spcPct val="20000"/>
              </a:spcBef>
              <a:buClr>
                <a:schemeClr val="tx1"/>
              </a:buClr>
              <a:buSzPct val="75000"/>
              <a:defRPr/>
            </a:pPr>
            <a:endParaRPr lang="en-GB" sz="2400" kern="0" dirty="0"/>
          </a:p>
          <a:p>
            <a:pPr algn="just">
              <a:lnSpc>
                <a:spcPct val="90000"/>
              </a:lnSpc>
              <a:spcBef>
                <a:spcPct val="20000"/>
              </a:spcBef>
              <a:buClr>
                <a:schemeClr val="tx1"/>
              </a:buClr>
              <a:buSzPct val="75000"/>
              <a:defRPr/>
            </a:pPr>
            <a:endParaRPr lang="en-GB" sz="2400" kern="0" dirty="0"/>
          </a:p>
        </p:txBody>
      </p:sp>
      <p:sp>
        <p:nvSpPr>
          <p:cNvPr id="6" name="Rectangle 3"/>
          <p:cNvSpPr txBox="1">
            <a:spLocks noChangeArrowheads="1"/>
          </p:cNvSpPr>
          <p:nvPr/>
        </p:nvSpPr>
        <p:spPr>
          <a:xfrm>
            <a:off x="990600" y="2514600"/>
            <a:ext cx="7693025" cy="3724275"/>
          </a:xfrm>
          <a:prstGeom prst="rect">
            <a:avLst/>
          </a:prstGeom>
        </p:spPr>
        <p:txBody>
          <a:bodyPr/>
          <a:lstStyle/>
          <a:p>
            <a:pPr lvl="1" algn="just">
              <a:lnSpc>
                <a:spcPct val="90000"/>
              </a:lnSpc>
              <a:spcBef>
                <a:spcPct val="20000"/>
              </a:spcBef>
              <a:buClr>
                <a:schemeClr val="tx1"/>
              </a:buClr>
              <a:buSzPct val="75000"/>
              <a:defRPr/>
            </a:pPr>
            <a:endParaRPr lang="en-GB" kern="0" dirty="0"/>
          </a:p>
          <a:p>
            <a:pPr algn="just">
              <a:lnSpc>
                <a:spcPct val="90000"/>
              </a:lnSpc>
              <a:spcBef>
                <a:spcPct val="20000"/>
              </a:spcBef>
              <a:buClr>
                <a:schemeClr val="tx1"/>
              </a:buClr>
              <a:buSzPct val="75000"/>
              <a:defRPr/>
            </a:pPr>
            <a:endParaRPr lang="en-GB" sz="2400" kern="0" dirty="0"/>
          </a:p>
        </p:txBody>
      </p:sp>
      <p:sp>
        <p:nvSpPr>
          <p:cNvPr id="7" name="Rectangle 3"/>
          <p:cNvSpPr txBox="1">
            <a:spLocks noChangeArrowheads="1"/>
          </p:cNvSpPr>
          <p:nvPr/>
        </p:nvSpPr>
        <p:spPr>
          <a:xfrm>
            <a:off x="1143000" y="2133600"/>
            <a:ext cx="7693025" cy="3724275"/>
          </a:xfrm>
          <a:prstGeom prst="rect">
            <a:avLst/>
          </a:prstGeom>
        </p:spPr>
        <p:txBody>
          <a:bodyPr/>
          <a:lstStyle/>
          <a:p>
            <a:pPr marL="342900" indent="-342900" algn="just">
              <a:lnSpc>
                <a:spcPct val="90000"/>
              </a:lnSpc>
              <a:spcBef>
                <a:spcPct val="20000"/>
              </a:spcBef>
              <a:buClr>
                <a:schemeClr val="tx1"/>
              </a:buClr>
              <a:buSzPct val="75000"/>
              <a:buFont typeface="Wingdings" pitchFamily="2" charset="2"/>
              <a:buChar char="l"/>
              <a:defRPr/>
            </a:pPr>
            <a:r>
              <a:rPr lang="en-GB" sz="2400" kern="0" dirty="0">
                <a:latin typeface="+mn-lt"/>
              </a:rPr>
              <a:t>It is important to note that the Competition Authority is governed by the </a:t>
            </a:r>
            <a:r>
              <a:rPr lang="en-GB" sz="2400" u="sng" kern="0" dirty="0">
                <a:latin typeface="+mn-lt"/>
              </a:rPr>
              <a:t>Competition Commission</a:t>
            </a:r>
            <a:r>
              <a:rPr lang="en-GB" sz="2400" kern="0" dirty="0">
                <a:latin typeface="+mn-lt"/>
              </a:rPr>
              <a:t> that acts as the Board of Directors and the Adjudication body on matters of anti-competitive trade and restrictive business practices</a:t>
            </a:r>
          </a:p>
          <a:p>
            <a:pPr marL="342900" indent="-342900" algn="just">
              <a:lnSpc>
                <a:spcPct val="90000"/>
              </a:lnSpc>
              <a:spcBef>
                <a:spcPct val="20000"/>
              </a:spcBef>
              <a:buClr>
                <a:schemeClr val="tx1"/>
              </a:buClr>
              <a:buSzPct val="75000"/>
              <a:buFont typeface="Wingdings" pitchFamily="2" charset="2"/>
              <a:buChar char="l"/>
              <a:defRPr/>
            </a:pPr>
            <a:r>
              <a:rPr lang="en-GB" sz="2400" kern="0" dirty="0">
                <a:latin typeface="+mn-lt"/>
              </a:rPr>
              <a:t>Commission in place since 2010</a:t>
            </a:r>
          </a:p>
          <a:p>
            <a:pPr marL="342900" indent="-342900" algn="just">
              <a:lnSpc>
                <a:spcPct val="90000"/>
              </a:lnSpc>
              <a:spcBef>
                <a:spcPct val="20000"/>
              </a:spcBef>
              <a:buClr>
                <a:schemeClr val="tx1"/>
              </a:buClr>
              <a:buSzPct val="75000"/>
              <a:buFont typeface="Wingdings" pitchFamily="2" charset="2"/>
              <a:buChar char="l"/>
              <a:defRPr/>
            </a:pPr>
            <a:r>
              <a:rPr lang="en-GB" sz="2400" kern="0" dirty="0">
                <a:latin typeface="+mn-lt"/>
              </a:rPr>
              <a:t>Membership (of 7 Commissioners) is from:</a:t>
            </a:r>
          </a:p>
          <a:p>
            <a:pPr marL="800100" lvl="1" indent="-342900" algn="just">
              <a:lnSpc>
                <a:spcPct val="90000"/>
              </a:lnSpc>
              <a:spcBef>
                <a:spcPct val="20000"/>
              </a:spcBef>
              <a:buClr>
                <a:schemeClr val="tx1"/>
              </a:buClr>
              <a:buSzPct val="75000"/>
              <a:buFontTx/>
              <a:buChar char="-"/>
              <a:defRPr/>
            </a:pPr>
            <a:r>
              <a:rPr lang="en-US" sz="2400" kern="0" dirty="0">
                <a:latin typeface="+mn-lt"/>
              </a:rPr>
              <a:t>Private sector</a:t>
            </a:r>
          </a:p>
          <a:p>
            <a:pPr marL="800100" lvl="1" indent="-342900" algn="just">
              <a:lnSpc>
                <a:spcPct val="90000"/>
              </a:lnSpc>
              <a:spcBef>
                <a:spcPct val="20000"/>
              </a:spcBef>
              <a:buClr>
                <a:schemeClr val="tx1"/>
              </a:buClr>
              <a:buSzPct val="75000"/>
              <a:buFontTx/>
              <a:buChar char="-"/>
              <a:defRPr/>
            </a:pPr>
            <a:r>
              <a:rPr lang="en-US" sz="2400" kern="0" dirty="0">
                <a:latin typeface="+mn-lt"/>
              </a:rPr>
              <a:t>University</a:t>
            </a:r>
          </a:p>
          <a:p>
            <a:pPr marL="800100" lvl="1" indent="-342900" algn="just">
              <a:lnSpc>
                <a:spcPct val="90000"/>
              </a:lnSpc>
              <a:spcBef>
                <a:spcPct val="20000"/>
              </a:spcBef>
              <a:buClr>
                <a:schemeClr val="tx1"/>
              </a:buClr>
              <a:buSzPct val="75000"/>
              <a:buFontTx/>
              <a:buChar char="-"/>
              <a:defRPr/>
            </a:pPr>
            <a:r>
              <a:rPr lang="en-US" sz="2400" kern="0" dirty="0">
                <a:latin typeface="+mn-lt"/>
              </a:rPr>
              <a:t>Ministry of Trade and Industry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CH" sz="3600" b="1" smtClean="0">
                <a:solidFill>
                  <a:srgbClr val="0070C0"/>
                </a:solidFill>
              </a:rPr>
              <a:t>GOVERNANCE ISSUES</a:t>
            </a:r>
            <a:endParaRPr lang="en-US" sz="3600" b="1" smtClean="0">
              <a:solidFill>
                <a:srgbClr val="0070C0"/>
              </a:solidFill>
            </a:endParaRPr>
          </a:p>
        </p:txBody>
      </p:sp>
      <p:sp>
        <p:nvSpPr>
          <p:cNvPr id="5" name="Rectangle 3"/>
          <p:cNvSpPr txBox="1">
            <a:spLocks noGrp="1" noChangeArrowheads="1"/>
          </p:cNvSpPr>
          <p:nvPr>
            <p:ph idx="1"/>
          </p:nvPr>
        </p:nvSpPr>
        <p:spPr/>
        <p:txBody>
          <a:bodyPr/>
          <a:lstStyle/>
          <a:p>
            <a:pPr marL="971550" lvl="1" indent="-514350" algn="just" eaLnBrk="1" hangingPunct="1">
              <a:lnSpc>
                <a:spcPct val="90000"/>
              </a:lnSpc>
              <a:buClr>
                <a:schemeClr val="tx1"/>
              </a:buClr>
              <a:buSzPct val="75000"/>
              <a:buFontTx/>
              <a:buAutoNum type="romanLcPeriod" startAt="2"/>
              <a:defRPr/>
            </a:pPr>
            <a:endParaRPr lang="en-GB" kern="0" dirty="0" smtClean="0"/>
          </a:p>
          <a:p>
            <a:pPr marL="457200" indent="-457200" algn="just" eaLnBrk="1" hangingPunct="1">
              <a:lnSpc>
                <a:spcPct val="90000"/>
              </a:lnSpc>
              <a:buClr>
                <a:schemeClr val="tx1"/>
              </a:buClr>
              <a:buSzPct val="75000"/>
              <a:buFont typeface="+mj-lt"/>
              <a:buAutoNum type="arabicPeriod"/>
              <a:defRPr/>
            </a:pPr>
            <a:endParaRPr lang="en-GB" sz="2400" u="sng" kern="0" dirty="0" smtClean="0"/>
          </a:p>
        </p:txBody>
      </p:sp>
      <p:sp>
        <p:nvSpPr>
          <p:cNvPr id="4" name="Rectangle 3"/>
          <p:cNvSpPr txBox="1">
            <a:spLocks noChangeArrowheads="1"/>
          </p:cNvSpPr>
          <p:nvPr/>
        </p:nvSpPr>
        <p:spPr>
          <a:xfrm>
            <a:off x="838200" y="2362200"/>
            <a:ext cx="7693025" cy="3724275"/>
          </a:xfrm>
          <a:prstGeom prst="rect">
            <a:avLst/>
          </a:prstGeom>
        </p:spPr>
        <p:txBody>
          <a:bodyPr/>
          <a:lstStyle/>
          <a:p>
            <a:pPr lvl="1" algn="just">
              <a:lnSpc>
                <a:spcPct val="90000"/>
              </a:lnSpc>
              <a:spcBef>
                <a:spcPct val="20000"/>
              </a:spcBef>
              <a:buClr>
                <a:schemeClr val="tx1"/>
              </a:buClr>
              <a:buSzPct val="75000"/>
              <a:defRPr/>
            </a:pPr>
            <a:endParaRPr lang="en-GB" sz="2400" kern="0" dirty="0"/>
          </a:p>
          <a:p>
            <a:pPr marL="971550" lvl="1" indent="-514350" algn="just">
              <a:lnSpc>
                <a:spcPct val="90000"/>
              </a:lnSpc>
              <a:spcBef>
                <a:spcPct val="20000"/>
              </a:spcBef>
              <a:buClr>
                <a:schemeClr val="tx1"/>
              </a:buClr>
              <a:buSzPct val="75000"/>
              <a:buFontTx/>
              <a:buAutoNum type="romanLcPeriod" startAt="4"/>
              <a:defRPr/>
            </a:pPr>
            <a:endParaRPr lang="en-GB" kern="0" dirty="0"/>
          </a:p>
          <a:p>
            <a:pPr algn="just">
              <a:lnSpc>
                <a:spcPct val="90000"/>
              </a:lnSpc>
              <a:spcBef>
                <a:spcPct val="20000"/>
              </a:spcBef>
              <a:buClr>
                <a:schemeClr val="tx1"/>
              </a:buClr>
              <a:buSzPct val="75000"/>
              <a:defRPr/>
            </a:pPr>
            <a:endParaRPr lang="en-GB" sz="2400" kern="0" dirty="0"/>
          </a:p>
          <a:p>
            <a:pPr algn="just">
              <a:lnSpc>
                <a:spcPct val="90000"/>
              </a:lnSpc>
              <a:spcBef>
                <a:spcPct val="20000"/>
              </a:spcBef>
              <a:buClr>
                <a:schemeClr val="tx1"/>
              </a:buClr>
              <a:buSzPct val="75000"/>
              <a:defRPr/>
            </a:pPr>
            <a:endParaRPr lang="en-GB" sz="2400" kern="0" dirty="0"/>
          </a:p>
        </p:txBody>
      </p:sp>
      <p:sp>
        <p:nvSpPr>
          <p:cNvPr id="6" name="Rectangle 3"/>
          <p:cNvSpPr txBox="1">
            <a:spLocks noChangeArrowheads="1"/>
          </p:cNvSpPr>
          <p:nvPr/>
        </p:nvSpPr>
        <p:spPr>
          <a:xfrm>
            <a:off x="990600" y="2514600"/>
            <a:ext cx="7693025" cy="3724275"/>
          </a:xfrm>
          <a:prstGeom prst="rect">
            <a:avLst/>
          </a:prstGeom>
        </p:spPr>
        <p:txBody>
          <a:bodyPr/>
          <a:lstStyle/>
          <a:p>
            <a:pPr lvl="1" algn="just">
              <a:lnSpc>
                <a:spcPct val="90000"/>
              </a:lnSpc>
              <a:spcBef>
                <a:spcPct val="20000"/>
              </a:spcBef>
              <a:buClr>
                <a:schemeClr val="tx1"/>
              </a:buClr>
              <a:buSzPct val="75000"/>
              <a:defRPr/>
            </a:pPr>
            <a:endParaRPr lang="en-GB" kern="0" dirty="0"/>
          </a:p>
          <a:p>
            <a:pPr algn="just">
              <a:lnSpc>
                <a:spcPct val="90000"/>
              </a:lnSpc>
              <a:spcBef>
                <a:spcPct val="20000"/>
              </a:spcBef>
              <a:buClr>
                <a:schemeClr val="tx1"/>
              </a:buClr>
              <a:buSzPct val="75000"/>
              <a:defRPr/>
            </a:pPr>
            <a:endParaRPr lang="en-GB" sz="2400" kern="0" dirty="0"/>
          </a:p>
        </p:txBody>
      </p:sp>
      <p:sp>
        <p:nvSpPr>
          <p:cNvPr id="7" name="Rectangle 3"/>
          <p:cNvSpPr txBox="1">
            <a:spLocks noChangeArrowheads="1"/>
          </p:cNvSpPr>
          <p:nvPr/>
        </p:nvSpPr>
        <p:spPr>
          <a:xfrm>
            <a:off x="1143000" y="2133600"/>
            <a:ext cx="7693025" cy="3724275"/>
          </a:xfrm>
          <a:prstGeom prst="rect">
            <a:avLst/>
          </a:prstGeom>
        </p:spPr>
        <p:txBody>
          <a:bodyPr/>
          <a:lstStyle/>
          <a:p>
            <a:pPr marL="342900" indent="-342900" algn="just">
              <a:lnSpc>
                <a:spcPct val="90000"/>
              </a:lnSpc>
              <a:spcBef>
                <a:spcPct val="20000"/>
              </a:spcBef>
              <a:buClr>
                <a:schemeClr val="tx1"/>
              </a:buClr>
              <a:buSzPct val="75000"/>
              <a:buFont typeface="Wingdings" pitchFamily="2" charset="2"/>
              <a:buChar char="l"/>
              <a:defRPr/>
            </a:pPr>
            <a:endParaRPr lang="en-US" sz="2400" kern="0" dirty="0">
              <a:latin typeface="+mn-lt"/>
            </a:endParaRPr>
          </a:p>
        </p:txBody>
      </p:sp>
      <p:sp>
        <p:nvSpPr>
          <p:cNvPr id="8" name="Rectangle 3"/>
          <p:cNvSpPr txBox="1">
            <a:spLocks noChangeArrowheads="1"/>
          </p:cNvSpPr>
          <p:nvPr/>
        </p:nvSpPr>
        <p:spPr>
          <a:xfrm>
            <a:off x="1131888" y="2276475"/>
            <a:ext cx="7693025" cy="3724275"/>
          </a:xfrm>
          <a:prstGeom prst="rect">
            <a:avLst/>
          </a:prstGeom>
        </p:spPr>
        <p:txBody>
          <a:bodyPr/>
          <a:lstStyle/>
          <a:p>
            <a:pPr marL="342900" indent="-342900" algn="just">
              <a:lnSpc>
                <a:spcPct val="90000"/>
              </a:lnSpc>
              <a:spcBef>
                <a:spcPct val="20000"/>
              </a:spcBef>
              <a:buClr>
                <a:schemeClr val="tx1"/>
              </a:buClr>
              <a:buSzPct val="75000"/>
              <a:buFont typeface="Wingdings" pitchFamily="2" charset="2"/>
              <a:buChar char="l"/>
              <a:defRPr/>
            </a:pPr>
            <a:r>
              <a:rPr lang="en-GB" sz="2200" kern="0" dirty="0">
                <a:latin typeface="+mn-lt"/>
              </a:rPr>
              <a:t>CEO (Executive Secretary) assumed office on 18</a:t>
            </a:r>
            <a:r>
              <a:rPr lang="en-GB" sz="2200" kern="0" baseline="30000" dirty="0">
                <a:latin typeface="+mn-lt"/>
              </a:rPr>
              <a:t>th</a:t>
            </a:r>
            <a:r>
              <a:rPr lang="en-GB" sz="2200" kern="0" dirty="0">
                <a:latin typeface="+mn-lt"/>
              </a:rPr>
              <a:t> April 2010 – hence operation of the Authority commenced on the same date</a:t>
            </a:r>
          </a:p>
          <a:p>
            <a:pPr marL="342900" indent="-342900" algn="just">
              <a:lnSpc>
                <a:spcPct val="90000"/>
              </a:lnSpc>
              <a:spcBef>
                <a:spcPct val="20000"/>
              </a:spcBef>
              <a:buClr>
                <a:schemeClr val="tx1"/>
              </a:buClr>
              <a:buSzPct val="75000"/>
              <a:buFont typeface="Wingdings" pitchFamily="2" charset="2"/>
              <a:buChar char="l"/>
              <a:defRPr/>
            </a:pPr>
            <a:endParaRPr lang="en-GB" sz="2200" kern="0" dirty="0">
              <a:latin typeface="+mn-lt"/>
            </a:endParaRPr>
          </a:p>
          <a:p>
            <a:pPr marL="342900" indent="-342900" algn="just">
              <a:lnSpc>
                <a:spcPct val="90000"/>
              </a:lnSpc>
              <a:spcBef>
                <a:spcPct val="20000"/>
              </a:spcBef>
              <a:buClr>
                <a:schemeClr val="tx1"/>
              </a:buClr>
              <a:buSzPct val="75000"/>
              <a:buFont typeface="Wingdings" pitchFamily="2" charset="2"/>
              <a:buChar char="l"/>
              <a:defRPr/>
            </a:pPr>
            <a:r>
              <a:rPr lang="en-GB" sz="2200" kern="0" dirty="0">
                <a:latin typeface="+mn-lt"/>
              </a:rPr>
              <a:t>Mr. Thula Kaira – extensive experience in Competition Law and former CEO of Zambia Competition Commission (ZCC)</a:t>
            </a:r>
          </a:p>
          <a:p>
            <a:pPr marL="342900" indent="-342900" algn="just">
              <a:lnSpc>
                <a:spcPct val="90000"/>
              </a:lnSpc>
              <a:spcBef>
                <a:spcPct val="20000"/>
              </a:spcBef>
              <a:buClr>
                <a:schemeClr val="tx1"/>
              </a:buClr>
              <a:buSzPct val="75000"/>
              <a:buFont typeface="Wingdings" pitchFamily="2" charset="2"/>
              <a:buChar char="l"/>
              <a:defRPr/>
            </a:pPr>
            <a:endParaRPr lang="en-GB" sz="2200" kern="0" dirty="0">
              <a:latin typeface="+mn-lt"/>
            </a:endParaRPr>
          </a:p>
          <a:p>
            <a:pPr marL="342900" indent="-342900" algn="just">
              <a:lnSpc>
                <a:spcPct val="90000"/>
              </a:lnSpc>
              <a:spcBef>
                <a:spcPct val="20000"/>
              </a:spcBef>
              <a:buClr>
                <a:schemeClr val="tx1"/>
              </a:buClr>
              <a:buSzPct val="75000"/>
              <a:buFont typeface="Wingdings" pitchFamily="2" charset="2"/>
              <a:buChar char="l"/>
              <a:defRPr/>
            </a:pPr>
            <a:r>
              <a:rPr lang="en-GB" sz="2200" kern="0" dirty="0">
                <a:latin typeface="+mn-lt"/>
              </a:rPr>
              <a:t>5 departments</a:t>
            </a:r>
          </a:p>
          <a:p>
            <a:pPr marL="342900" indent="-342900" algn="just">
              <a:lnSpc>
                <a:spcPct val="90000"/>
              </a:lnSpc>
              <a:spcBef>
                <a:spcPct val="20000"/>
              </a:spcBef>
              <a:buClr>
                <a:schemeClr val="tx1"/>
              </a:buClr>
              <a:buSzPct val="75000"/>
              <a:buFont typeface="Wingdings" pitchFamily="2" charset="2"/>
              <a:buChar char="l"/>
              <a:defRPr/>
            </a:pPr>
            <a:endParaRPr lang="en-GB" sz="2200" kern="0" dirty="0">
              <a:latin typeface="+mn-lt"/>
            </a:endParaRPr>
          </a:p>
          <a:p>
            <a:pPr marL="342900" indent="-342900" algn="just">
              <a:lnSpc>
                <a:spcPct val="90000"/>
              </a:lnSpc>
              <a:spcBef>
                <a:spcPct val="20000"/>
              </a:spcBef>
              <a:buClr>
                <a:schemeClr val="tx1"/>
              </a:buClr>
              <a:buSzPct val="75000"/>
              <a:buFontTx/>
              <a:buChar char="-"/>
              <a:defRPr/>
            </a:pPr>
            <a:endParaRPr lang="en-GB" sz="2400" kern="0" dirty="0">
              <a:latin typeface="+mn-lt"/>
            </a:endParaRPr>
          </a:p>
          <a:p>
            <a:pPr marL="342900" indent="-342900" algn="just">
              <a:lnSpc>
                <a:spcPct val="90000"/>
              </a:lnSpc>
              <a:spcBef>
                <a:spcPct val="20000"/>
              </a:spcBef>
              <a:buClr>
                <a:schemeClr val="tx1"/>
              </a:buClr>
              <a:buSzPct val="75000"/>
              <a:buFont typeface="Wingdings" pitchFamily="2" charset="2"/>
              <a:buChar char="l"/>
              <a:defRPr/>
            </a:pPr>
            <a:endParaRPr lang="en-GB" sz="2400" kern="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b="1" smtClean="0"/>
              <a:t>PART TWO</a:t>
            </a:r>
          </a:p>
        </p:txBody>
      </p:sp>
      <p:sp>
        <p:nvSpPr>
          <p:cNvPr id="17411" name="Content Placeholder 2"/>
          <p:cNvSpPr>
            <a:spLocks noGrp="1"/>
          </p:cNvSpPr>
          <p:nvPr>
            <p:ph idx="1"/>
          </p:nvPr>
        </p:nvSpPr>
        <p:spPr/>
        <p:txBody>
          <a:bodyPr/>
          <a:lstStyle/>
          <a:p>
            <a:pPr marL="0" indent="0" algn="ctr">
              <a:buFont typeface="Wingdings 2" pitchFamily="18" charset="2"/>
              <a:buNone/>
            </a:pPr>
            <a:endParaRPr lang="en-US" smtClean="0"/>
          </a:p>
          <a:p>
            <a:pPr marL="0" indent="0" algn="ctr">
              <a:buFont typeface="Wingdings 2" pitchFamily="18" charset="2"/>
              <a:buNone/>
            </a:pPr>
            <a:r>
              <a:rPr lang="en-US" b="1" smtClean="0"/>
              <a:t>COMPETITION LAW AND POLICY</a:t>
            </a:r>
          </a:p>
        </p:txBody>
      </p:sp>
      <p:pic>
        <p:nvPicPr>
          <p:cNvPr id="17412" name="Picture 3" descr="C:\Users\CAadmin\Desktop\C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365625"/>
            <a:ext cx="29337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CH" sz="4500" b="1" smtClean="0">
                <a:solidFill>
                  <a:srgbClr val="0070C0"/>
                </a:solidFill>
              </a:rPr>
              <a:t>BENEFITS OF COMPETITION</a:t>
            </a:r>
            <a:endParaRPr lang="en-US" sz="4500" b="1" smtClean="0">
              <a:solidFill>
                <a:srgbClr val="0070C0"/>
              </a:solidFill>
            </a:endParaRPr>
          </a:p>
        </p:txBody>
      </p:sp>
      <p:sp>
        <p:nvSpPr>
          <p:cNvPr id="5" name="Rectangle 3"/>
          <p:cNvSpPr txBox="1">
            <a:spLocks noGrp="1" noChangeArrowheads="1"/>
          </p:cNvSpPr>
          <p:nvPr>
            <p:ph idx="1"/>
          </p:nvPr>
        </p:nvSpPr>
        <p:spPr/>
        <p:txBody>
          <a:bodyPr/>
          <a:lstStyle/>
          <a:p>
            <a:pPr marL="971550" lvl="1" indent="-514350" algn="just" eaLnBrk="1" hangingPunct="1">
              <a:lnSpc>
                <a:spcPct val="90000"/>
              </a:lnSpc>
              <a:buClr>
                <a:schemeClr val="tx1"/>
              </a:buClr>
              <a:buSzPct val="75000"/>
              <a:buFontTx/>
              <a:buAutoNum type="romanLcPeriod" startAt="2"/>
              <a:defRPr/>
            </a:pPr>
            <a:endParaRPr lang="en-GB" kern="0" dirty="0" smtClean="0"/>
          </a:p>
          <a:p>
            <a:pPr marL="457200" indent="-457200" algn="just" eaLnBrk="1" hangingPunct="1">
              <a:lnSpc>
                <a:spcPct val="90000"/>
              </a:lnSpc>
              <a:buClr>
                <a:schemeClr val="tx1"/>
              </a:buClr>
              <a:buSzPct val="75000"/>
              <a:buFont typeface="+mj-lt"/>
              <a:buAutoNum type="arabicPeriod"/>
              <a:defRPr/>
            </a:pPr>
            <a:endParaRPr lang="en-GB" sz="2400" u="sng" kern="0" dirty="0" smtClean="0"/>
          </a:p>
        </p:txBody>
      </p:sp>
      <p:sp>
        <p:nvSpPr>
          <p:cNvPr id="4" name="Rectangle 3"/>
          <p:cNvSpPr txBox="1">
            <a:spLocks noChangeArrowheads="1"/>
          </p:cNvSpPr>
          <p:nvPr/>
        </p:nvSpPr>
        <p:spPr>
          <a:xfrm>
            <a:off x="838200" y="2362200"/>
            <a:ext cx="7693025" cy="3724275"/>
          </a:xfrm>
          <a:prstGeom prst="rect">
            <a:avLst/>
          </a:prstGeom>
        </p:spPr>
        <p:txBody>
          <a:bodyPr/>
          <a:lstStyle/>
          <a:p>
            <a:pPr lvl="1" algn="just">
              <a:lnSpc>
                <a:spcPct val="90000"/>
              </a:lnSpc>
              <a:spcBef>
                <a:spcPct val="20000"/>
              </a:spcBef>
              <a:buClr>
                <a:schemeClr val="tx1"/>
              </a:buClr>
              <a:buSzPct val="75000"/>
              <a:defRPr/>
            </a:pPr>
            <a:endParaRPr lang="en-GB" sz="2400" kern="0" dirty="0"/>
          </a:p>
          <a:p>
            <a:pPr marL="971550" lvl="1" indent="-514350" algn="just">
              <a:lnSpc>
                <a:spcPct val="90000"/>
              </a:lnSpc>
              <a:spcBef>
                <a:spcPct val="20000"/>
              </a:spcBef>
              <a:buClr>
                <a:schemeClr val="tx1"/>
              </a:buClr>
              <a:buSzPct val="75000"/>
              <a:buFontTx/>
              <a:buAutoNum type="romanLcPeriod" startAt="4"/>
              <a:defRPr/>
            </a:pPr>
            <a:endParaRPr lang="en-GB" kern="0" dirty="0"/>
          </a:p>
          <a:p>
            <a:pPr algn="just">
              <a:lnSpc>
                <a:spcPct val="90000"/>
              </a:lnSpc>
              <a:spcBef>
                <a:spcPct val="20000"/>
              </a:spcBef>
              <a:buClr>
                <a:schemeClr val="tx1"/>
              </a:buClr>
              <a:buSzPct val="75000"/>
              <a:defRPr/>
            </a:pPr>
            <a:endParaRPr lang="en-GB" sz="2400" kern="0" dirty="0"/>
          </a:p>
          <a:p>
            <a:pPr algn="just">
              <a:lnSpc>
                <a:spcPct val="90000"/>
              </a:lnSpc>
              <a:spcBef>
                <a:spcPct val="20000"/>
              </a:spcBef>
              <a:buClr>
                <a:schemeClr val="tx1"/>
              </a:buClr>
              <a:buSzPct val="75000"/>
              <a:defRPr/>
            </a:pPr>
            <a:endParaRPr lang="en-GB" sz="2400" kern="0" dirty="0"/>
          </a:p>
        </p:txBody>
      </p:sp>
      <p:sp>
        <p:nvSpPr>
          <p:cNvPr id="6" name="Rectangle 3"/>
          <p:cNvSpPr txBox="1">
            <a:spLocks noChangeArrowheads="1"/>
          </p:cNvSpPr>
          <p:nvPr/>
        </p:nvSpPr>
        <p:spPr>
          <a:xfrm>
            <a:off x="990600" y="2514600"/>
            <a:ext cx="7693025" cy="3724275"/>
          </a:xfrm>
          <a:prstGeom prst="rect">
            <a:avLst/>
          </a:prstGeom>
        </p:spPr>
        <p:txBody>
          <a:bodyPr/>
          <a:lstStyle/>
          <a:p>
            <a:pPr lvl="1" algn="just">
              <a:lnSpc>
                <a:spcPct val="90000"/>
              </a:lnSpc>
              <a:spcBef>
                <a:spcPct val="20000"/>
              </a:spcBef>
              <a:buClr>
                <a:schemeClr val="tx1"/>
              </a:buClr>
              <a:buSzPct val="75000"/>
              <a:defRPr/>
            </a:pPr>
            <a:endParaRPr lang="en-GB" kern="0" dirty="0"/>
          </a:p>
          <a:p>
            <a:pPr algn="just">
              <a:lnSpc>
                <a:spcPct val="90000"/>
              </a:lnSpc>
              <a:spcBef>
                <a:spcPct val="20000"/>
              </a:spcBef>
              <a:buClr>
                <a:schemeClr val="tx1"/>
              </a:buClr>
              <a:buSzPct val="75000"/>
              <a:defRPr/>
            </a:pPr>
            <a:endParaRPr lang="en-GB" sz="2400" kern="0" dirty="0"/>
          </a:p>
        </p:txBody>
      </p:sp>
      <p:sp>
        <p:nvSpPr>
          <p:cNvPr id="7" name="Rectangle 3"/>
          <p:cNvSpPr txBox="1">
            <a:spLocks noChangeArrowheads="1"/>
          </p:cNvSpPr>
          <p:nvPr/>
        </p:nvSpPr>
        <p:spPr>
          <a:xfrm>
            <a:off x="1143000" y="2133600"/>
            <a:ext cx="7693025" cy="3724275"/>
          </a:xfrm>
          <a:prstGeom prst="rect">
            <a:avLst/>
          </a:prstGeom>
        </p:spPr>
        <p:txBody>
          <a:bodyPr/>
          <a:lstStyle/>
          <a:p>
            <a:pPr marL="342900" indent="-342900" algn="just">
              <a:lnSpc>
                <a:spcPct val="90000"/>
              </a:lnSpc>
              <a:spcBef>
                <a:spcPct val="20000"/>
              </a:spcBef>
              <a:buClr>
                <a:schemeClr val="tx1"/>
              </a:buClr>
              <a:buSzPct val="75000"/>
              <a:buFont typeface="Wingdings" pitchFamily="2" charset="2"/>
              <a:buChar char="l"/>
              <a:defRPr/>
            </a:pPr>
            <a:endParaRPr lang="en-US" sz="2400" kern="0" dirty="0">
              <a:latin typeface="+mn-lt"/>
            </a:endParaRPr>
          </a:p>
        </p:txBody>
      </p:sp>
      <p:sp>
        <p:nvSpPr>
          <p:cNvPr id="8" name="Rectangle 3"/>
          <p:cNvSpPr txBox="1">
            <a:spLocks noChangeArrowheads="1"/>
          </p:cNvSpPr>
          <p:nvPr/>
        </p:nvSpPr>
        <p:spPr>
          <a:xfrm>
            <a:off x="1131888" y="2276475"/>
            <a:ext cx="7693025" cy="3724275"/>
          </a:xfrm>
          <a:prstGeom prst="rect">
            <a:avLst/>
          </a:prstGeom>
        </p:spPr>
        <p:txBody>
          <a:bodyPr/>
          <a:lstStyle/>
          <a:p>
            <a:pPr marL="342900" indent="-342900" algn="just">
              <a:lnSpc>
                <a:spcPct val="90000"/>
              </a:lnSpc>
              <a:spcBef>
                <a:spcPct val="20000"/>
              </a:spcBef>
              <a:buClr>
                <a:schemeClr val="tx1"/>
              </a:buClr>
              <a:buSzPct val="75000"/>
              <a:buFontTx/>
              <a:buChar char="-"/>
              <a:defRPr/>
            </a:pPr>
            <a:endParaRPr lang="en-GB" sz="2400" kern="0" dirty="0">
              <a:latin typeface="+mn-lt"/>
            </a:endParaRPr>
          </a:p>
          <a:p>
            <a:pPr marL="342900" indent="-342900" algn="just">
              <a:lnSpc>
                <a:spcPct val="90000"/>
              </a:lnSpc>
              <a:spcBef>
                <a:spcPct val="20000"/>
              </a:spcBef>
              <a:buClr>
                <a:schemeClr val="tx1"/>
              </a:buClr>
              <a:buSzPct val="75000"/>
              <a:buFont typeface="Wingdings" pitchFamily="2" charset="2"/>
              <a:buChar char="l"/>
              <a:defRPr/>
            </a:pPr>
            <a:endParaRPr lang="en-GB" sz="2400" kern="0" dirty="0">
              <a:latin typeface="+mn-lt"/>
            </a:endParaRPr>
          </a:p>
        </p:txBody>
      </p:sp>
      <p:sp>
        <p:nvSpPr>
          <p:cNvPr id="9" name="Rectangle 3"/>
          <p:cNvSpPr txBox="1">
            <a:spLocks noChangeArrowheads="1"/>
          </p:cNvSpPr>
          <p:nvPr/>
        </p:nvSpPr>
        <p:spPr>
          <a:xfrm>
            <a:off x="1131888" y="1989138"/>
            <a:ext cx="7693025" cy="3724275"/>
          </a:xfrm>
          <a:prstGeom prst="rect">
            <a:avLst/>
          </a:prstGeom>
        </p:spPr>
        <p:txBody>
          <a:bodyPr/>
          <a:lstStyle/>
          <a:p>
            <a:pPr marL="800100" lvl="1" indent="-342900" algn="just">
              <a:lnSpc>
                <a:spcPct val="90000"/>
              </a:lnSpc>
              <a:spcBef>
                <a:spcPct val="20000"/>
              </a:spcBef>
              <a:buClr>
                <a:schemeClr val="tx1"/>
              </a:buClr>
              <a:buSzPct val="75000"/>
              <a:buFontTx/>
              <a:buChar char="-"/>
              <a:defRPr/>
            </a:pPr>
            <a:endParaRPr lang="en-GB" sz="1200" kern="0" dirty="0">
              <a:latin typeface="+mn-lt"/>
            </a:endParaRPr>
          </a:p>
          <a:p>
            <a:pPr marL="342900" indent="-342900" algn="just">
              <a:lnSpc>
                <a:spcPct val="90000"/>
              </a:lnSpc>
              <a:spcBef>
                <a:spcPct val="20000"/>
              </a:spcBef>
              <a:buClr>
                <a:schemeClr val="tx1"/>
              </a:buClr>
              <a:buSzPct val="75000"/>
              <a:buFontTx/>
              <a:buChar char="-"/>
              <a:defRPr/>
            </a:pPr>
            <a:endParaRPr lang="en-GB" sz="2400" kern="0" dirty="0">
              <a:latin typeface="+mn-lt"/>
            </a:endParaRPr>
          </a:p>
          <a:p>
            <a:pPr marL="342900" indent="-342900" algn="just">
              <a:lnSpc>
                <a:spcPct val="90000"/>
              </a:lnSpc>
              <a:spcBef>
                <a:spcPct val="20000"/>
              </a:spcBef>
              <a:buClr>
                <a:schemeClr val="tx1"/>
              </a:buClr>
              <a:buSzPct val="75000"/>
              <a:buFont typeface="Wingdings" pitchFamily="2" charset="2"/>
              <a:buChar char="l"/>
              <a:defRPr/>
            </a:pPr>
            <a:endParaRPr lang="en-GB" sz="2400" kern="0" dirty="0">
              <a:latin typeface="+mn-lt"/>
            </a:endParaRPr>
          </a:p>
        </p:txBody>
      </p:sp>
      <p:sp>
        <p:nvSpPr>
          <p:cNvPr id="10" name="Rectangle 3"/>
          <p:cNvSpPr txBox="1">
            <a:spLocks noChangeArrowheads="1"/>
          </p:cNvSpPr>
          <p:nvPr/>
        </p:nvSpPr>
        <p:spPr>
          <a:xfrm>
            <a:off x="1131888" y="2003425"/>
            <a:ext cx="7693025" cy="3997325"/>
          </a:xfrm>
          <a:prstGeom prst="rect">
            <a:avLst/>
          </a:prstGeom>
        </p:spPr>
        <p:txBody>
          <a:bodyPr/>
          <a:lstStyle/>
          <a:p>
            <a:pPr marL="342900" indent="-342900" algn="just">
              <a:lnSpc>
                <a:spcPct val="90000"/>
              </a:lnSpc>
              <a:spcBef>
                <a:spcPct val="20000"/>
              </a:spcBef>
              <a:buClr>
                <a:schemeClr val="tx1"/>
              </a:buClr>
              <a:buSzPct val="75000"/>
              <a:buFont typeface="Wingdings" pitchFamily="2" charset="2"/>
              <a:buChar char="l"/>
              <a:defRPr/>
            </a:pPr>
            <a:endParaRPr lang="en-GB" sz="2200" kern="0" dirty="0"/>
          </a:p>
          <a:p>
            <a:pPr marL="342900" indent="-342900" algn="just">
              <a:lnSpc>
                <a:spcPct val="90000"/>
              </a:lnSpc>
              <a:spcBef>
                <a:spcPct val="20000"/>
              </a:spcBef>
              <a:buClr>
                <a:schemeClr val="tx1"/>
              </a:buClr>
              <a:buSzPct val="75000"/>
              <a:buFont typeface="Wingdings" pitchFamily="2" charset="2"/>
              <a:buChar char="l"/>
              <a:defRPr/>
            </a:pPr>
            <a:r>
              <a:rPr lang="en-GB" sz="2200" kern="0" dirty="0"/>
              <a:t>Wider choice of goods and services – to consumers</a:t>
            </a:r>
          </a:p>
          <a:p>
            <a:pPr marL="342900" indent="-342900" algn="just">
              <a:lnSpc>
                <a:spcPct val="90000"/>
              </a:lnSpc>
              <a:spcBef>
                <a:spcPct val="20000"/>
              </a:spcBef>
              <a:buClr>
                <a:schemeClr val="tx1"/>
              </a:buClr>
              <a:buSzPct val="75000"/>
              <a:buFont typeface="Wingdings" pitchFamily="2" charset="2"/>
              <a:buChar char="l"/>
              <a:defRPr/>
            </a:pPr>
            <a:endParaRPr lang="en-GB" sz="2200" kern="0" dirty="0"/>
          </a:p>
          <a:p>
            <a:pPr marL="342900" indent="-342900" algn="just">
              <a:lnSpc>
                <a:spcPct val="90000"/>
              </a:lnSpc>
              <a:spcBef>
                <a:spcPct val="20000"/>
              </a:spcBef>
              <a:buClr>
                <a:schemeClr val="tx1"/>
              </a:buClr>
              <a:buSzPct val="75000"/>
              <a:buFont typeface="Wingdings" pitchFamily="2" charset="2"/>
              <a:buChar char="l"/>
              <a:defRPr/>
            </a:pPr>
            <a:r>
              <a:rPr lang="en-GB" sz="2200" kern="0" dirty="0"/>
              <a:t>Reasonable prices</a:t>
            </a:r>
          </a:p>
          <a:p>
            <a:pPr marL="342900" indent="-342900" algn="just">
              <a:lnSpc>
                <a:spcPct val="90000"/>
              </a:lnSpc>
              <a:spcBef>
                <a:spcPct val="20000"/>
              </a:spcBef>
              <a:buClr>
                <a:schemeClr val="tx1"/>
              </a:buClr>
              <a:buSzPct val="75000"/>
              <a:buFont typeface="Wingdings" pitchFamily="2" charset="2"/>
              <a:buChar char="l"/>
              <a:defRPr/>
            </a:pPr>
            <a:endParaRPr lang="en-GB" sz="2200" kern="0" dirty="0"/>
          </a:p>
          <a:p>
            <a:pPr marL="342900" indent="-342900" algn="just">
              <a:lnSpc>
                <a:spcPct val="90000"/>
              </a:lnSpc>
              <a:spcBef>
                <a:spcPct val="20000"/>
              </a:spcBef>
              <a:buClr>
                <a:schemeClr val="tx1"/>
              </a:buClr>
              <a:buSzPct val="75000"/>
              <a:buFont typeface="Wingdings" pitchFamily="2" charset="2"/>
              <a:buChar char="l"/>
              <a:defRPr/>
            </a:pPr>
            <a:r>
              <a:rPr lang="en-GB" sz="2200" kern="0" dirty="0"/>
              <a:t>More innovation</a:t>
            </a:r>
          </a:p>
          <a:p>
            <a:pPr marL="342900" indent="-342900" algn="just">
              <a:lnSpc>
                <a:spcPct val="90000"/>
              </a:lnSpc>
              <a:spcBef>
                <a:spcPct val="20000"/>
              </a:spcBef>
              <a:buClr>
                <a:schemeClr val="tx1"/>
              </a:buClr>
              <a:buSzPct val="75000"/>
              <a:buFont typeface="Wingdings" pitchFamily="2" charset="2"/>
              <a:buChar char="l"/>
              <a:defRPr/>
            </a:pPr>
            <a:endParaRPr lang="en-GB" sz="2200" kern="0" dirty="0"/>
          </a:p>
          <a:p>
            <a:pPr marL="342900" indent="-342900" algn="just">
              <a:lnSpc>
                <a:spcPct val="90000"/>
              </a:lnSpc>
              <a:spcBef>
                <a:spcPct val="20000"/>
              </a:spcBef>
              <a:buClr>
                <a:schemeClr val="tx1"/>
              </a:buClr>
              <a:buSzPct val="75000"/>
              <a:buFont typeface="Wingdings" pitchFamily="2" charset="2"/>
              <a:buChar char="l"/>
              <a:defRPr/>
            </a:pPr>
            <a:r>
              <a:rPr lang="en-GB" sz="2200" kern="0" dirty="0"/>
              <a:t>Higher quality products and services</a:t>
            </a:r>
          </a:p>
          <a:p>
            <a:pPr marL="342900" indent="-342900" algn="just">
              <a:lnSpc>
                <a:spcPct val="90000"/>
              </a:lnSpc>
              <a:spcBef>
                <a:spcPct val="20000"/>
              </a:spcBef>
              <a:buClr>
                <a:schemeClr val="tx1"/>
              </a:buClr>
              <a:buSzPct val="75000"/>
              <a:buFont typeface="Wingdings" pitchFamily="2" charset="2"/>
              <a:buChar char="l"/>
              <a:defRPr/>
            </a:pPr>
            <a:endParaRPr lang="en-US" sz="1400" dirty="0"/>
          </a:p>
          <a:p>
            <a:pPr marL="342900" indent="-342900" algn="just">
              <a:lnSpc>
                <a:spcPct val="90000"/>
              </a:lnSpc>
              <a:spcBef>
                <a:spcPct val="20000"/>
              </a:spcBef>
              <a:buClr>
                <a:schemeClr val="tx1"/>
              </a:buClr>
              <a:buSzPct val="75000"/>
              <a:buFont typeface="Wingdings" pitchFamily="2" charset="2"/>
              <a:buChar char="l"/>
              <a:defRPr/>
            </a:pPr>
            <a:r>
              <a:rPr lang="en-US" sz="2200" dirty="0"/>
              <a:t>Effective Competition Law is a means of inspiring International confidence in an economy</a:t>
            </a:r>
            <a:endParaRPr lang="en-GB" sz="1400" kern="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333375"/>
            <a:ext cx="8229600" cy="647700"/>
          </a:xfrm>
        </p:spPr>
        <p:txBody>
          <a:bodyPr/>
          <a:lstStyle/>
          <a:p>
            <a:pPr eaLnBrk="1" hangingPunct="1"/>
            <a:r>
              <a:rPr lang="fr-CH" sz="3600" b="1" smtClean="0">
                <a:solidFill>
                  <a:srgbClr val="0070C0"/>
                </a:solidFill>
              </a:rPr>
              <a:t>COMPETITION LAW AND POLICY</a:t>
            </a:r>
            <a:endParaRPr lang="en-US" sz="3600" b="1" smtClean="0">
              <a:solidFill>
                <a:srgbClr val="0070C0"/>
              </a:solidFill>
            </a:endParaRPr>
          </a:p>
        </p:txBody>
      </p:sp>
      <p:sp>
        <p:nvSpPr>
          <p:cNvPr id="9219" name="Rectangle 3"/>
          <p:cNvSpPr>
            <a:spLocks noGrp="1" noChangeArrowheads="1"/>
          </p:cNvSpPr>
          <p:nvPr>
            <p:ph idx="1"/>
          </p:nvPr>
        </p:nvSpPr>
        <p:spPr>
          <a:xfrm>
            <a:off x="323850" y="1341438"/>
            <a:ext cx="8362950" cy="4784725"/>
          </a:xfrm>
        </p:spPr>
        <p:txBody>
          <a:bodyPr>
            <a:normAutofit/>
          </a:bodyPr>
          <a:lstStyle/>
          <a:p>
            <a:pPr marL="274320" indent="-274320" algn="just" eaLnBrk="1" fontAlgn="auto" hangingPunct="1">
              <a:spcAft>
                <a:spcPts val="0"/>
              </a:spcAft>
              <a:buClr>
                <a:schemeClr val="accent3"/>
              </a:buClr>
              <a:buFont typeface="Wingdings 2"/>
              <a:buNone/>
              <a:defRPr/>
            </a:pPr>
            <a:r>
              <a:rPr lang="en-US" b="1" dirty="0" smtClean="0">
                <a:solidFill>
                  <a:srgbClr val="0070C0"/>
                </a:solidFill>
              </a:rPr>
              <a:t>	This is a law that promotes or maintains market competition by regulating anticompetitive conduct/</a:t>
            </a:r>
            <a:r>
              <a:rPr lang="en-US" b="1" dirty="0" err="1" smtClean="0">
                <a:solidFill>
                  <a:srgbClr val="0070C0"/>
                </a:solidFill>
              </a:rPr>
              <a:t>behaviour</a:t>
            </a:r>
            <a:r>
              <a:rPr lang="en-US" b="1" dirty="0" smtClean="0">
                <a:solidFill>
                  <a:srgbClr val="0070C0"/>
                </a:solidFill>
              </a:rPr>
              <a:t> of companies</a:t>
            </a:r>
            <a:r>
              <a:rPr lang="en-US" dirty="0" smtClean="0">
                <a:solidFill>
                  <a:srgbClr val="0070C0"/>
                </a:solidFill>
              </a:rPr>
              <a:t>.</a:t>
            </a:r>
            <a:endParaRPr lang="fr-CH" dirty="0" smtClean="0">
              <a:solidFill>
                <a:srgbClr val="0070C0"/>
              </a:solidFill>
            </a:endParaRPr>
          </a:p>
          <a:p>
            <a:pPr marL="274320" indent="-274320" algn="just" eaLnBrk="1" fontAlgn="auto" hangingPunct="1">
              <a:spcAft>
                <a:spcPts val="0"/>
              </a:spcAft>
              <a:buClr>
                <a:schemeClr val="accent3"/>
              </a:buClr>
              <a:buFont typeface="Wingdings 2"/>
              <a:buNone/>
              <a:defRPr/>
            </a:pPr>
            <a:r>
              <a:rPr lang="fr-CH" sz="2800" dirty="0" smtClean="0">
                <a:solidFill>
                  <a:srgbClr val="0070C0"/>
                </a:solidFill>
              </a:rPr>
              <a:t>	Competition Law focuses on anticompetitive practices such as:</a:t>
            </a:r>
          </a:p>
          <a:p>
            <a:pPr marL="514350" indent="-514350" algn="just" eaLnBrk="1" fontAlgn="auto" hangingPunct="1">
              <a:spcAft>
                <a:spcPts val="0"/>
              </a:spcAft>
              <a:buClr>
                <a:schemeClr val="accent3"/>
              </a:buClr>
              <a:buFont typeface="+mj-lt"/>
              <a:buAutoNum type="arabicPeriod"/>
              <a:defRPr/>
            </a:pPr>
            <a:r>
              <a:rPr lang="fr-CH" sz="2800" b="1" dirty="0" smtClean="0">
                <a:solidFill>
                  <a:srgbClr val="0070C0"/>
                </a:solidFill>
              </a:rPr>
              <a:t>Horizontal agreement </a:t>
            </a:r>
            <a:r>
              <a:rPr lang="fr-CH" sz="2800" i="1" dirty="0" smtClean="0">
                <a:solidFill>
                  <a:srgbClr val="FF0000"/>
                </a:solidFill>
              </a:rPr>
              <a:t>(Section 25)</a:t>
            </a:r>
          </a:p>
          <a:p>
            <a:pPr marL="514350" indent="-514350" algn="just" eaLnBrk="1" fontAlgn="auto" hangingPunct="1">
              <a:spcAft>
                <a:spcPts val="0"/>
              </a:spcAft>
              <a:buClr>
                <a:schemeClr val="accent3"/>
              </a:buClr>
              <a:buFont typeface="+mj-lt"/>
              <a:buAutoNum type="arabicPeriod"/>
              <a:defRPr/>
            </a:pPr>
            <a:r>
              <a:rPr lang="fr-CH" sz="2800" b="1" dirty="0" smtClean="0">
                <a:solidFill>
                  <a:srgbClr val="0070C0"/>
                </a:solidFill>
              </a:rPr>
              <a:t>Vertical agreement </a:t>
            </a:r>
            <a:r>
              <a:rPr lang="fr-CH" sz="2800" i="1" dirty="0" smtClean="0">
                <a:solidFill>
                  <a:srgbClr val="FF0000"/>
                </a:solidFill>
              </a:rPr>
              <a:t>(Section 26)</a:t>
            </a:r>
            <a:endParaRPr lang="fr-CH" sz="2800" dirty="0" smtClean="0">
              <a:solidFill>
                <a:srgbClr val="FF0000"/>
              </a:solidFill>
            </a:endParaRPr>
          </a:p>
          <a:p>
            <a:pPr marL="514350" indent="-514350" algn="just" eaLnBrk="1" fontAlgn="auto" hangingPunct="1">
              <a:spcAft>
                <a:spcPts val="0"/>
              </a:spcAft>
              <a:buClr>
                <a:schemeClr val="accent3"/>
              </a:buClr>
              <a:buFont typeface="+mj-lt"/>
              <a:buAutoNum type="arabicPeriod"/>
              <a:defRPr/>
            </a:pPr>
            <a:r>
              <a:rPr lang="fr-CH" sz="2800" b="1" dirty="0" smtClean="0">
                <a:solidFill>
                  <a:srgbClr val="0070C0"/>
                </a:solidFill>
              </a:rPr>
              <a:t>Abuse of dominant </a:t>
            </a:r>
            <a:r>
              <a:rPr lang="fr-CH" sz="2800" b="1" dirty="0" err="1" smtClean="0">
                <a:solidFill>
                  <a:srgbClr val="0070C0"/>
                </a:solidFill>
              </a:rPr>
              <a:t>market</a:t>
            </a:r>
            <a:r>
              <a:rPr lang="fr-CH" sz="2800" b="1" dirty="0" smtClean="0">
                <a:solidFill>
                  <a:srgbClr val="0070C0"/>
                </a:solidFill>
              </a:rPr>
              <a:t> position </a:t>
            </a:r>
            <a:r>
              <a:rPr lang="fr-CH" sz="2800" i="1" dirty="0" smtClean="0">
                <a:solidFill>
                  <a:srgbClr val="FF0000"/>
                </a:solidFill>
              </a:rPr>
              <a:t>(Section 30)</a:t>
            </a:r>
            <a:endParaRPr lang="fr-CH" sz="2800" dirty="0" smtClean="0">
              <a:solidFill>
                <a:srgbClr val="FF0000"/>
              </a:solidFill>
            </a:endParaRPr>
          </a:p>
          <a:p>
            <a:pPr marL="514350" indent="-514350" algn="just" eaLnBrk="1" fontAlgn="auto" hangingPunct="1">
              <a:spcAft>
                <a:spcPts val="0"/>
              </a:spcAft>
              <a:buClr>
                <a:schemeClr val="accent3"/>
              </a:buClr>
              <a:buFont typeface="+mj-lt"/>
              <a:buAutoNum type="arabicPeriod"/>
              <a:defRPr/>
            </a:pPr>
            <a:r>
              <a:rPr lang="fr-CH" sz="2800" b="1" dirty="0" smtClean="0">
                <a:solidFill>
                  <a:srgbClr val="0070C0"/>
                </a:solidFill>
              </a:rPr>
              <a:t>Mergers and acquisitions </a:t>
            </a:r>
            <a:r>
              <a:rPr lang="fr-CH" sz="2800" i="1" dirty="0" smtClean="0">
                <a:solidFill>
                  <a:srgbClr val="FF0000"/>
                </a:solidFill>
              </a:rPr>
              <a:t>(Part X)</a:t>
            </a: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indent="-914400" eaLnBrk="1" fontAlgn="auto" hangingPunct="1">
              <a:spcAft>
                <a:spcPts val="0"/>
              </a:spcAft>
              <a:buFont typeface="+mj-lt"/>
              <a:buAutoNum type="arabicPeriod"/>
              <a:defRPr/>
            </a:pPr>
            <a:r>
              <a:rPr lang="en-US" sz="4800" b="1" dirty="0" smtClean="0">
                <a:solidFill>
                  <a:srgbClr val="0070C0"/>
                </a:solidFill>
              </a:rPr>
              <a:t>Horizontal agreement</a:t>
            </a:r>
            <a:r>
              <a:rPr lang="en-US" sz="6000" dirty="0" smtClean="0">
                <a:solidFill>
                  <a:schemeClr val="tx1"/>
                </a:solidFill>
              </a:rPr>
              <a:t/>
            </a:r>
            <a:br>
              <a:rPr lang="en-US" sz="6000" dirty="0" smtClean="0">
                <a:solidFill>
                  <a:schemeClr val="tx1"/>
                </a:solidFill>
              </a:rPr>
            </a:br>
            <a:endParaRPr lang="en-US" dirty="0"/>
          </a:p>
        </p:txBody>
      </p:sp>
      <p:sp>
        <p:nvSpPr>
          <p:cNvPr id="20483" name="Content Placeholder 2"/>
          <p:cNvSpPr>
            <a:spLocks noGrp="1"/>
          </p:cNvSpPr>
          <p:nvPr>
            <p:ph idx="1"/>
          </p:nvPr>
        </p:nvSpPr>
        <p:spPr>
          <a:xfrm>
            <a:off x="457200" y="1125538"/>
            <a:ext cx="8229600" cy="5000625"/>
          </a:xfrm>
        </p:spPr>
        <p:txBody>
          <a:bodyPr/>
          <a:lstStyle/>
          <a:p>
            <a:pPr algn="just" eaLnBrk="1" hangingPunct="1"/>
            <a:r>
              <a:rPr lang="en-US" dirty="0" smtClean="0">
                <a:solidFill>
                  <a:srgbClr val="0070C0"/>
                </a:solidFill>
              </a:rPr>
              <a:t>It is </a:t>
            </a:r>
            <a:r>
              <a:rPr lang="en-US" dirty="0" smtClean="0">
                <a:solidFill>
                  <a:srgbClr val="00B0F0"/>
                </a:solidFill>
              </a:rPr>
              <a:t>an agreement </a:t>
            </a:r>
            <a:r>
              <a:rPr lang="en-US" dirty="0" smtClean="0">
                <a:solidFill>
                  <a:srgbClr val="0070C0"/>
                </a:solidFill>
              </a:rPr>
              <a:t>between </a:t>
            </a:r>
            <a:r>
              <a:rPr lang="en-US" dirty="0" smtClean="0">
                <a:solidFill>
                  <a:srgbClr val="00B0F0"/>
                </a:solidFill>
              </a:rPr>
              <a:t>enterprises</a:t>
            </a:r>
            <a:r>
              <a:rPr lang="en-US" dirty="0" smtClean="0">
                <a:solidFill>
                  <a:srgbClr val="0070C0"/>
                </a:solidFill>
              </a:rPr>
              <a:t> each of which operates, for the purpose of the agreement, in the </a:t>
            </a:r>
            <a:r>
              <a:rPr lang="en-US" dirty="0" smtClean="0">
                <a:solidFill>
                  <a:srgbClr val="00B0F0"/>
                </a:solidFill>
              </a:rPr>
              <a:t>same market </a:t>
            </a:r>
            <a:r>
              <a:rPr lang="en-US" dirty="0" smtClean="0">
                <a:solidFill>
                  <a:srgbClr val="0070C0"/>
                </a:solidFill>
              </a:rPr>
              <a:t>and would therefore normally be actual or potential competitor in that market.</a:t>
            </a:r>
          </a:p>
          <a:p>
            <a:pPr algn="just" eaLnBrk="1" hangingPunct="1">
              <a:buFont typeface="Wingdings 2" pitchFamily="18" charset="2"/>
              <a:buNone/>
            </a:pPr>
            <a:endParaRPr lang="en-US" dirty="0" smtClean="0">
              <a:solidFill>
                <a:srgbClr val="0070C0"/>
              </a:solidFill>
            </a:endParaRPr>
          </a:p>
          <a:p>
            <a:pPr algn="just" eaLnBrk="1" hangingPunct="1">
              <a:buFont typeface="Wingdings 2" pitchFamily="18" charset="2"/>
              <a:buNone/>
            </a:pPr>
            <a:r>
              <a:rPr lang="en-US" sz="2800" dirty="0" smtClean="0">
                <a:solidFill>
                  <a:srgbClr val="0070C0"/>
                </a:solidFill>
              </a:rPr>
              <a:t>	</a:t>
            </a:r>
            <a:r>
              <a:rPr lang="en-US" sz="2800" b="1" dirty="0" smtClean="0">
                <a:solidFill>
                  <a:srgbClr val="0070C0"/>
                </a:solidFill>
              </a:rPr>
              <a:t>i.e. between producers or between wholesalers or between retailers dealing in similar kinds of products.</a:t>
            </a:r>
          </a:p>
          <a:p>
            <a:pPr eaLnBrk="1" hangingPunct="1">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0070C0"/>
                </a:solidFill>
              </a:rPr>
              <a:t>Diagrammatic presentation on Horizontal agreement</a:t>
            </a:r>
            <a:endParaRPr lang="en-US"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5560190"/>
              </p:ext>
            </p:extLst>
          </p:nvPr>
        </p:nvGraphicFramePr>
        <p:xfrm>
          <a:off x="457200" y="1600200"/>
          <a:ext cx="84352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b="1" u="sng" dirty="0" smtClean="0">
                <a:solidFill>
                  <a:srgbClr val="0070C0"/>
                </a:solidFill>
              </a:rPr>
              <a:t>Common horizontal agreements</a:t>
            </a:r>
            <a:r>
              <a:rPr lang="en-US" sz="6000" dirty="0" smtClean="0">
                <a:solidFill>
                  <a:schemeClr val="tx1"/>
                </a:solidFill>
              </a:rPr>
              <a:t/>
            </a:r>
            <a:br>
              <a:rPr lang="en-US" sz="6000" dirty="0" smtClean="0">
                <a:solidFill>
                  <a:schemeClr val="tx1"/>
                </a:solidFill>
              </a:rPr>
            </a:br>
            <a:endParaRPr lang="en-US" dirty="0"/>
          </a:p>
        </p:txBody>
      </p:sp>
      <p:sp>
        <p:nvSpPr>
          <p:cNvPr id="22531" name="Content Placeholder 2"/>
          <p:cNvSpPr>
            <a:spLocks noGrp="1"/>
          </p:cNvSpPr>
          <p:nvPr>
            <p:ph idx="1"/>
          </p:nvPr>
        </p:nvSpPr>
        <p:spPr/>
        <p:txBody>
          <a:bodyPr/>
          <a:lstStyle/>
          <a:p>
            <a:pPr eaLnBrk="1" hangingPunct="1">
              <a:buFont typeface="Wingdings" pitchFamily="2" charset="2"/>
              <a:buChar char="Ø"/>
            </a:pPr>
            <a:r>
              <a:rPr lang="en-US" b="1" smtClean="0">
                <a:solidFill>
                  <a:srgbClr val="0070C0"/>
                </a:solidFill>
              </a:rPr>
              <a:t>Price fixing </a:t>
            </a:r>
            <a:r>
              <a:rPr lang="en-US" i="1" smtClean="0">
                <a:solidFill>
                  <a:srgbClr val="FF0000"/>
                </a:solidFill>
              </a:rPr>
              <a:t>(Section 25(a))</a:t>
            </a:r>
            <a:endParaRPr lang="en-US" smtClean="0">
              <a:solidFill>
                <a:srgbClr val="0070C0"/>
              </a:solidFill>
            </a:endParaRPr>
          </a:p>
          <a:p>
            <a:pPr eaLnBrk="1" hangingPunct="1">
              <a:buFont typeface="Wingdings 2" pitchFamily="18" charset="2"/>
              <a:buNone/>
            </a:pPr>
            <a:r>
              <a:rPr lang="en-US" smtClean="0">
                <a:solidFill>
                  <a:srgbClr val="0070C0"/>
                </a:solidFill>
              </a:rPr>
              <a:t>	Directly or indirectly fixing a purchase or selling price or other terms of sale.</a:t>
            </a:r>
          </a:p>
          <a:p>
            <a:pPr eaLnBrk="1" hangingPunct="1">
              <a:buFont typeface="Wingdings 2" pitchFamily="18" charset="2"/>
              <a:buNone/>
            </a:pPr>
            <a:endParaRPr lang="en-US" smtClean="0">
              <a:solidFill>
                <a:srgbClr val="0070C0"/>
              </a:solidFill>
            </a:endParaRPr>
          </a:p>
          <a:p>
            <a:pPr eaLnBrk="1" hangingPunct="1">
              <a:buFont typeface="Wingdings 2" pitchFamily="18" charset="2"/>
              <a:buNone/>
            </a:pPr>
            <a:r>
              <a:rPr lang="en-US" b="1" smtClean="0">
                <a:solidFill>
                  <a:srgbClr val="0070C0"/>
                </a:solidFill>
              </a:rPr>
              <a:t>	e.g. An agreement between  Retailer X and Retailer Y to sell tomatoes at P35 /packet or with similar terms of sale.</a:t>
            </a:r>
            <a:endParaRPr lang="en-US" smtClean="0">
              <a:solidFill>
                <a:srgbClr val="0070C0"/>
              </a:solidFill>
            </a:endParaRP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0" y="0"/>
            <a:ext cx="9144000" cy="6858000"/>
          </a:xfrm>
        </p:spPr>
        <p:txBody>
          <a:bodyPr/>
          <a:lstStyle/>
          <a:p>
            <a:pPr eaLnBrk="1" hangingPunct="1">
              <a:buFont typeface="Wingdings" pitchFamily="2" charset="2"/>
              <a:buChar char="Ø"/>
            </a:pPr>
            <a:endParaRPr lang="en-US" b="1" smtClean="0">
              <a:solidFill>
                <a:srgbClr val="0070C0"/>
              </a:solidFill>
            </a:endParaRPr>
          </a:p>
          <a:p>
            <a:pPr eaLnBrk="1" hangingPunct="1">
              <a:buFont typeface="Wingdings" pitchFamily="2" charset="2"/>
              <a:buChar char="Ø"/>
            </a:pPr>
            <a:endParaRPr lang="en-US" b="1" smtClean="0">
              <a:solidFill>
                <a:srgbClr val="0070C0"/>
              </a:solidFill>
            </a:endParaRPr>
          </a:p>
          <a:p>
            <a:pPr eaLnBrk="1" hangingPunct="1">
              <a:buFont typeface="Wingdings" pitchFamily="2" charset="2"/>
              <a:buChar char="Ø"/>
            </a:pPr>
            <a:r>
              <a:rPr lang="en-US" b="1" smtClean="0">
                <a:solidFill>
                  <a:srgbClr val="0070C0"/>
                </a:solidFill>
              </a:rPr>
              <a:t>Bid Rigging </a:t>
            </a:r>
            <a:r>
              <a:rPr lang="en-US" i="1" smtClean="0">
                <a:solidFill>
                  <a:srgbClr val="FF0000"/>
                </a:solidFill>
              </a:rPr>
              <a:t>(Section 25(c))</a:t>
            </a:r>
            <a:endParaRPr lang="en-US" smtClean="0">
              <a:solidFill>
                <a:srgbClr val="0070C0"/>
              </a:solidFill>
            </a:endParaRPr>
          </a:p>
          <a:p>
            <a:pPr algn="just" eaLnBrk="1" hangingPunct="1">
              <a:buFont typeface="Wingdings 2" pitchFamily="18" charset="2"/>
              <a:buNone/>
            </a:pPr>
            <a:r>
              <a:rPr lang="en-US" smtClean="0">
                <a:solidFill>
                  <a:srgbClr val="0070C0"/>
                </a:solidFill>
              </a:rPr>
              <a:t>	Parties agree upon the price terms and conditions of a bid to be submitted; or one of the parties to the agreement agrees not to submit a bid.</a:t>
            </a:r>
          </a:p>
          <a:p>
            <a:pPr eaLnBrk="1" hangingPunct="1">
              <a:buFont typeface="Wingdings 2" pitchFamily="18" charset="2"/>
              <a:buNone/>
            </a:pPr>
            <a:r>
              <a:rPr lang="en-US" b="1" smtClean="0">
                <a:solidFill>
                  <a:srgbClr val="00B0F0"/>
                </a:solidFill>
              </a:rPr>
              <a:t>	</a:t>
            </a:r>
            <a:endParaRPr lang="en-US" smtClean="0">
              <a:solidFill>
                <a:srgbClr val="00B0F0"/>
              </a:solidFill>
            </a:endParaRPr>
          </a:p>
          <a:p>
            <a:pPr eaLnBrk="1" hangingPunct="1">
              <a:buFont typeface="Wingdings 2" pitchFamily="18" charset="2"/>
              <a:buNone/>
            </a:pPr>
            <a:r>
              <a:rPr lang="en-US" b="1" smtClean="0">
                <a:solidFill>
                  <a:srgbClr val="0070C0"/>
                </a:solidFill>
              </a:rPr>
              <a:t>	</a:t>
            </a:r>
            <a:r>
              <a:rPr lang="en-US" sz="2800" b="1" smtClean="0">
                <a:solidFill>
                  <a:srgbClr val="0070C0"/>
                </a:solidFill>
              </a:rPr>
              <a:t>e.g. An agreement between </a:t>
            </a:r>
            <a:r>
              <a:rPr lang="en-US" sz="2800" b="1" smtClean="0">
                <a:solidFill>
                  <a:srgbClr val="00B0F0"/>
                </a:solidFill>
              </a:rPr>
              <a:t>Farmer A </a:t>
            </a:r>
            <a:r>
              <a:rPr lang="en-US" sz="2800" b="1" smtClean="0">
                <a:solidFill>
                  <a:srgbClr val="0070C0"/>
                </a:solidFill>
              </a:rPr>
              <a:t>and </a:t>
            </a:r>
            <a:r>
              <a:rPr lang="en-US" sz="2800" b="1" smtClean="0">
                <a:solidFill>
                  <a:srgbClr val="00B0F0"/>
                </a:solidFill>
              </a:rPr>
              <a:t>Farmer B </a:t>
            </a:r>
            <a:r>
              <a:rPr lang="en-US" sz="2800" b="1" smtClean="0">
                <a:solidFill>
                  <a:srgbClr val="0070C0"/>
                </a:solidFill>
              </a:rPr>
              <a:t>to quote </a:t>
            </a:r>
            <a:r>
              <a:rPr lang="en-US" sz="2800" b="1" smtClean="0">
                <a:solidFill>
                  <a:srgbClr val="00B0F0"/>
                </a:solidFill>
              </a:rPr>
              <a:t>same price terms </a:t>
            </a:r>
            <a:r>
              <a:rPr lang="en-US" sz="2800" b="1" smtClean="0">
                <a:solidFill>
                  <a:srgbClr val="0070C0"/>
                </a:solidFill>
              </a:rPr>
              <a:t>and </a:t>
            </a:r>
            <a:r>
              <a:rPr lang="en-US" sz="2800" b="1" smtClean="0">
                <a:solidFill>
                  <a:srgbClr val="00B0F0"/>
                </a:solidFill>
              </a:rPr>
              <a:t>conditions</a:t>
            </a:r>
            <a:r>
              <a:rPr lang="en-US" sz="2800" b="1" smtClean="0">
                <a:solidFill>
                  <a:srgbClr val="0070C0"/>
                </a:solidFill>
              </a:rPr>
              <a:t> when bidding or either one of the parties </a:t>
            </a:r>
            <a:r>
              <a:rPr lang="en-US" sz="2800" b="1" smtClean="0">
                <a:solidFill>
                  <a:srgbClr val="00B0F0"/>
                </a:solidFill>
              </a:rPr>
              <a:t>agrees not to bid</a:t>
            </a:r>
            <a:r>
              <a:rPr lang="en-US" sz="2800" b="1" smtClean="0">
                <a:solidFill>
                  <a:srgbClr val="0070C0"/>
                </a:solidFill>
              </a:rPr>
              <a:t>.</a:t>
            </a:r>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79388" y="923925"/>
            <a:ext cx="8964612" cy="7294563"/>
          </a:xfrm>
          <a:prstGeom prst="rect">
            <a:avLst/>
          </a:prstGeom>
          <a:noFill/>
          <a:ln w="9525">
            <a:noFill/>
            <a:miter lim="800000"/>
            <a:headEnd/>
            <a:tailEnd/>
          </a:ln>
          <a:effectLst/>
        </p:spPr>
        <p:txBody>
          <a:bodyPr anchor="ctr">
            <a:spAutoFit/>
          </a:bodyPr>
          <a:lstStyle/>
          <a:p>
            <a:pPr eaLnBrk="0" hangingPunct="0">
              <a:buFont typeface="Wingdings" pitchFamily="2" charset="2"/>
              <a:buChar char="Ø"/>
              <a:defRPr/>
            </a:pPr>
            <a:r>
              <a:rPr lang="en-US" sz="3200" b="1" dirty="0">
                <a:solidFill>
                  <a:srgbClr val="0070C0"/>
                </a:solidFill>
                <a:latin typeface="+mn-lt"/>
                <a:ea typeface="Calibri" pitchFamily="34" charset="0"/>
                <a:cs typeface="Arial" pitchFamily="34" charset="0"/>
              </a:rPr>
              <a:t> Territorial Restraint </a:t>
            </a:r>
            <a:r>
              <a:rPr lang="en-US" sz="3200" i="1" dirty="0">
                <a:solidFill>
                  <a:srgbClr val="FF0000"/>
                </a:solidFill>
                <a:latin typeface="+mn-lt"/>
                <a:ea typeface="Calibri" pitchFamily="34" charset="0"/>
                <a:cs typeface="Arial" pitchFamily="34" charset="0"/>
              </a:rPr>
              <a:t>(Section 25(b))</a:t>
            </a:r>
            <a:endParaRPr lang="en-US" sz="3200" dirty="0">
              <a:solidFill>
                <a:srgbClr val="0070C0"/>
              </a:solidFill>
              <a:latin typeface="+mn-lt"/>
              <a:ea typeface="Calibri" pitchFamily="34" charset="0"/>
              <a:cs typeface="Arial" pitchFamily="34" charset="0"/>
            </a:endParaRPr>
          </a:p>
          <a:p>
            <a:pPr algn="just" eaLnBrk="0" hangingPunct="0">
              <a:defRPr/>
            </a:pPr>
            <a:endParaRPr lang="en-US" sz="3200" dirty="0">
              <a:solidFill>
                <a:srgbClr val="0070C0"/>
              </a:solidFill>
              <a:latin typeface="+mn-lt"/>
              <a:ea typeface="Calibri" pitchFamily="34" charset="0"/>
              <a:cs typeface="Arial" pitchFamily="34" charset="0"/>
            </a:endParaRPr>
          </a:p>
          <a:p>
            <a:pPr algn="just" eaLnBrk="0" hangingPunct="0">
              <a:defRPr/>
            </a:pPr>
            <a:r>
              <a:rPr lang="en-US" sz="3200" dirty="0">
                <a:solidFill>
                  <a:srgbClr val="0070C0"/>
                </a:solidFill>
                <a:latin typeface="+mn-lt"/>
                <a:ea typeface="Calibri" pitchFamily="34" charset="0"/>
                <a:cs typeface="Arial" pitchFamily="34" charset="0"/>
              </a:rPr>
              <a:t>Dividing markets by allocating customers,        suppliers, territories or specific type of goods and services.</a:t>
            </a:r>
          </a:p>
          <a:p>
            <a:pPr eaLnBrk="0" hangingPunct="0">
              <a:defRPr/>
            </a:pPr>
            <a:endParaRPr lang="en-US" sz="3200" dirty="0">
              <a:latin typeface="+mn-lt"/>
              <a:cs typeface="Arial" pitchFamily="34" charset="0"/>
            </a:endParaRPr>
          </a:p>
          <a:p>
            <a:pPr algn="just" eaLnBrk="0" hangingPunct="0">
              <a:defRPr/>
            </a:pPr>
            <a:r>
              <a:rPr lang="en-US" sz="2800" b="1" dirty="0">
                <a:solidFill>
                  <a:srgbClr val="0070C0"/>
                </a:solidFill>
                <a:latin typeface="+mn-lt"/>
                <a:ea typeface="Calibri" pitchFamily="34" charset="0"/>
                <a:cs typeface="Arial" pitchFamily="34" charset="0"/>
              </a:rPr>
              <a:t>e.g. An agreement between </a:t>
            </a:r>
            <a:r>
              <a:rPr lang="en-US" sz="2800" b="1" dirty="0">
                <a:solidFill>
                  <a:srgbClr val="00B0F0"/>
                </a:solidFill>
                <a:latin typeface="+mn-lt"/>
                <a:ea typeface="Calibri" pitchFamily="34" charset="0"/>
                <a:cs typeface="Arial" pitchFamily="34" charset="0"/>
              </a:rPr>
              <a:t>farmer A</a:t>
            </a:r>
            <a:r>
              <a:rPr lang="en-US" sz="2800" b="1" dirty="0">
                <a:solidFill>
                  <a:srgbClr val="0070C0"/>
                </a:solidFill>
                <a:latin typeface="+mn-lt"/>
                <a:ea typeface="Calibri" pitchFamily="34" charset="0"/>
                <a:cs typeface="Arial" pitchFamily="34" charset="0"/>
              </a:rPr>
              <a:t> selling chickens for the northern part and </a:t>
            </a:r>
            <a:r>
              <a:rPr lang="en-US" sz="2800" b="1" dirty="0">
                <a:solidFill>
                  <a:srgbClr val="00B0F0"/>
                </a:solidFill>
                <a:latin typeface="+mn-lt"/>
                <a:ea typeface="Calibri" pitchFamily="34" charset="0"/>
                <a:cs typeface="Arial" pitchFamily="34" charset="0"/>
              </a:rPr>
              <a:t>farmer B</a:t>
            </a:r>
            <a:r>
              <a:rPr lang="en-US" sz="2800" b="1" dirty="0">
                <a:solidFill>
                  <a:srgbClr val="0070C0"/>
                </a:solidFill>
                <a:latin typeface="+mn-lt"/>
                <a:ea typeface="Calibri" pitchFamily="34" charset="0"/>
                <a:cs typeface="Arial" pitchFamily="34" charset="0"/>
              </a:rPr>
              <a:t> in selling chickens in Southern part of the country only .</a:t>
            </a:r>
          </a:p>
          <a:p>
            <a:pPr eaLnBrk="0" hangingPunct="0">
              <a:defRPr/>
            </a:pPr>
            <a:endParaRPr lang="en-US" sz="3200" dirty="0">
              <a:solidFill>
                <a:srgbClr val="0070C0"/>
              </a:solidFill>
              <a:latin typeface="+mn-lt"/>
            </a:endParaRPr>
          </a:p>
          <a:p>
            <a:pPr eaLnBrk="0" hangingPunct="0">
              <a:defRPr/>
            </a:pPr>
            <a:endParaRPr lang="en-US" sz="3200" b="1" dirty="0">
              <a:solidFill>
                <a:srgbClr val="FF0000"/>
              </a:solidFill>
              <a:latin typeface="Bookman Old Style" pitchFamily="18" charset="0"/>
              <a:ea typeface="Calibri" pitchFamily="34" charset="0"/>
              <a:cs typeface="Arial" pitchFamily="34" charset="0"/>
            </a:endParaRPr>
          </a:p>
          <a:p>
            <a:pPr eaLnBrk="0" hangingPunct="0">
              <a:defRPr/>
            </a:pPr>
            <a:endParaRPr lang="en-US" sz="3200" b="1" dirty="0">
              <a:solidFill>
                <a:srgbClr val="FF0000"/>
              </a:solidFill>
              <a:latin typeface="Bookman Old Style" pitchFamily="18" charset="0"/>
              <a:ea typeface="Calibri" pitchFamily="34" charset="0"/>
              <a:cs typeface="Arial" pitchFamily="34" charset="0"/>
            </a:endParaRPr>
          </a:p>
          <a:p>
            <a:pPr eaLnBrk="0" hangingPunct="0">
              <a:defRPr/>
            </a:pPr>
            <a:endParaRPr lang="en-US" sz="3200" b="1" dirty="0">
              <a:solidFill>
                <a:srgbClr val="FF0000"/>
              </a:solidFill>
              <a:latin typeface="Bookman Old Style" pitchFamily="18" charset="0"/>
              <a:cs typeface="Arial" pitchFamily="34" charset="0"/>
            </a:endParaRPr>
          </a:p>
          <a:p>
            <a:pPr eaLnBrk="0" hangingPunct="0">
              <a:defRPr/>
            </a:pPr>
            <a:endParaRPr lang="en-US" sz="3200" b="1" dirty="0">
              <a:solidFill>
                <a:srgbClr val="FF0000"/>
              </a:solidFill>
              <a:latin typeface="Bookman Old Style" pitchFamily="18" charset="0"/>
              <a:cs typeface="Arial" pitchFamily="34" charset="0"/>
            </a:endParaRPr>
          </a:p>
          <a:p>
            <a:pPr eaLnBrk="0" hangingPunct="0">
              <a:defRPr/>
            </a:pPr>
            <a:endParaRPr lang="en-US" sz="3200" b="1" dirty="0">
              <a:solidFill>
                <a:srgbClr val="FF0000"/>
              </a:solidFill>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04850"/>
            <a:ext cx="8229600" cy="1860550"/>
          </a:xfrm>
        </p:spPr>
        <p:txBody>
          <a:bodyPr/>
          <a:lstStyle/>
          <a:p>
            <a:pPr eaLnBrk="1" hangingPunct="1"/>
            <a:r>
              <a:rPr lang="fr-CH" sz="3600" b="1" smtClean="0">
                <a:solidFill>
                  <a:srgbClr val="0070C0"/>
                </a:solidFill>
              </a:rPr>
              <a:t>INDEX</a:t>
            </a:r>
            <a:endParaRPr lang="en-US" sz="3600" b="1" smtClean="0">
              <a:solidFill>
                <a:srgbClr val="0070C0"/>
              </a:solidFill>
            </a:endParaRPr>
          </a:p>
        </p:txBody>
      </p:sp>
      <p:sp>
        <p:nvSpPr>
          <p:cNvPr id="6147" name="Rectangle 3"/>
          <p:cNvSpPr>
            <a:spLocks noGrp="1" noChangeArrowheads="1"/>
          </p:cNvSpPr>
          <p:nvPr>
            <p:ph idx="1"/>
          </p:nvPr>
        </p:nvSpPr>
        <p:spPr/>
        <p:txBody>
          <a:bodyPr/>
          <a:lstStyle/>
          <a:p>
            <a:pPr eaLnBrk="1" hangingPunct="1">
              <a:defRPr/>
            </a:pPr>
            <a:endParaRPr lang="fr-CH" dirty="0" smtClean="0"/>
          </a:p>
          <a:p>
            <a:pPr eaLnBrk="1" hangingPunct="1">
              <a:defRPr/>
            </a:pPr>
            <a:endParaRPr lang="fr-CH" dirty="0"/>
          </a:p>
          <a:p>
            <a:pPr eaLnBrk="1" hangingPunct="1">
              <a:defRPr/>
            </a:pPr>
            <a:endParaRPr lang="fr-CH" dirty="0" smtClean="0"/>
          </a:p>
          <a:p>
            <a:pPr eaLnBrk="1" hangingPunct="1">
              <a:defRPr/>
            </a:pPr>
            <a:r>
              <a:rPr lang="fr-CH" b="1" dirty="0" smtClean="0">
                <a:solidFill>
                  <a:srgbClr val="0070C0"/>
                </a:solidFill>
              </a:rPr>
              <a:t>PART ONE</a:t>
            </a:r>
          </a:p>
          <a:p>
            <a:pPr marL="0" indent="0" eaLnBrk="1" hangingPunct="1">
              <a:buFont typeface="Wingdings 2" pitchFamily="18" charset="2"/>
              <a:buNone/>
              <a:defRPr/>
            </a:pPr>
            <a:r>
              <a:rPr lang="fr-CH" b="1" dirty="0" smtClean="0">
                <a:solidFill>
                  <a:srgbClr val="0070C0"/>
                </a:solidFill>
              </a:rPr>
              <a:t>	Overview about Competition Authority</a:t>
            </a:r>
          </a:p>
          <a:p>
            <a:pPr eaLnBrk="1" hangingPunct="1">
              <a:defRPr/>
            </a:pPr>
            <a:endParaRPr lang="fr-CH" dirty="0" smtClean="0">
              <a:solidFill>
                <a:srgbClr val="0070C0"/>
              </a:solidFill>
            </a:endParaRPr>
          </a:p>
          <a:p>
            <a:pPr eaLnBrk="1" hangingPunct="1">
              <a:defRPr/>
            </a:pPr>
            <a:endParaRPr lang="fr-CH" dirty="0" smtClean="0">
              <a:solidFill>
                <a:srgbClr val="0070C0"/>
              </a:solidFill>
            </a:endParaRPr>
          </a:p>
          <a:p>
            <a:pPr eaLnBrk="1" hangingPunct="1">
              <a:defRPr/>
            </a:pPr>
            <a:r>
              <a:rPr lang="fr-CH" b="1" dirty="0" smtClean="0">
                <a:solidFill>
                  <a:srgbClr val="0070C0"/>
                </a:solidFill>
              </a:rPr>
              <a:t>PART TWO</a:t>
            </a:r>
          </a:p>
          <a:p>
            <a:pPr marL="0" indent="0" eaLnBrk="1" hangingPunct="1">
              <a:buFont typeface="Wingdings 2" pitchFamily="18" charset="2"/>
              <a:buNone/>
              <a:defRPr/>
            </a:pPr>
            <a:r>
              <a:rPr lang="fr-CH" b="1" dirty="0" smtClean="0">
                <a:solidFill>
                  <a:srgbClr val="0070C0"/>
                </a:solidFill>
              </a:rPr>
              <a:t>	Competition Law and Policy</a:t>
            </a:r>
          </a:p>
        </p:txBody>
      </p:sp>
      <p:pic>
        <p:nvPicPr>
          <p:cNvPr id="7172" name="Picture 3" descr="C:\Users\CAadmin\Desktop\C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981075"/>
            <a:ext cx="29337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1008063"/>
          </a:xfrm>
        </p:spPr>
        <p:txBody>
          <a:bodyPr>
            <a:normAutofit fontScale="90000"/>
          </a:bodyPr>
          <a:lstStyle/>
          <a:p>
            <a:pPr marL="1143000" indent="-1143000" eaLnBrk="1" fontAlgn="auto" hangingPunct="1">
              <a:spcAft>
                <a:spcPts val="0"/>
              </a:spcAft>
              <a:defRPr/>
            </a:pPr>
            <a:r>
              <a:rPr lang="en-US" sz="4800" b="1" dirty="0" smtClean="0">
                <a:solidFill>
                  <a:srgbClr val="0070C0"/>
                </a:solidFill>
              </a:rPr>
              <a:t>2.Vertical agreement</a:t>
            </a:r>
            <a:r>
              <a:rPr lang="en-US" sz="6000" dirty="0" smtClean="0">
                <a:solidFill>
                  <a:srgbClr val="0070C0"/>
                </a:solidFill>
              </a:rPr>
              <a:t/>
            </a:r>
            <a:br>
              <a:rPr lang="en-US" sz="6000" dirty="0" smtClean="0">
                <a:solidFill>
                  <a:srgbClr val="0070C0"/>
                </a:solidFill>
              </a:rPr>
            </a:br>
            <a:endParaRPr lang="en-US" dirty="0">
              <a:solidFill>
                <a:srgbClr val="0070C0"/>
              </a:solidFill>
            </a:endParaRPr>
          </a:p>
        </p:txBody>
      </p:sp>
      <p:sp>
        <p:nvSpPr>
          <p:cNvPr id="25603" name="Content Placeholder 2"/>
          <p:cNvSpPr>
            <a:spLocks noGrp="1"/>
          </p:cNvSpPr>
          <p:nvPr>
            <p:ph idx="1"/>
          </p:nvPr>
        </p:nvSpPr>
        <p:spPr>
          <a:xfrm>
            <a:off x="457200" y="765175"/>
            <a:ext cx="8229600" cy="5360988"/>
          </a:xfrm>
        </p:spPr>
        <p:txBody>
          <a:bodyPr/>
          <a:lstStyle/>
          <a:p>
            <a:pPr algn="just" eaLnBrk="1" hangingPunct="1"/>
            <a:r>
              <a:rPr lang="en-US" smtClean="0">
                <a:solidFill>
                  <a:srgbClr val="0070C0"/>
                </a:solidFill>
              </a:rPr>
              <a:t>Agreement between enterprises each of which operates, for the purpose of the agreement, at a different level of the production chain and relates to the conditions under which the parties may purchase, sell or re-sell certain goods or services.</a:t>
            </a:r>
          </a:p>
          <a:p>
            <a:pPr algn="just" eaLnBrk="1" hangingPunct="1">
              <a:buFont typeface="Wingdings" pitchFamily="2" charset="2"/>
              <a:buChar char="Ø"/>
            </a:pPr>
            <a:r>
              <a:rPr lang="en-US" smtClean="0">
                <a:solidFill>
                  <a:srgbClr val="0070C0"/>
                </a:solidFill>
              </a:rPr>
              <a:t>i.e. Vertical agreements are those between enterprises at different stages of the manufacturing and distribution process, for example, between manufacturers of components and manufacturers of products incorporating those goods, between producers and wholesalers, or between producers, wholesalers and retailers.</a:t>
            </a:r>
          </a:p>
          <a:p>
            <a:pPr eaLnBrk="1" hangingPunct="1"/>
            <a:endParaRPr lang="en-US" smtClean="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0070C0"/>
                </a:solidFill>
              </a:rPr>
              <a:t>Diagrammatic presentation on Vertical agreement</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u="sng" smtClean="0">
                <a:solidFill>
                  <a:srgbClr val="0070C0"/>
                </a:solidFill>
              </a:rPr>
              <a:t>Common Vertical Agreements</a:t>
            </a:r>
            <a:endParaRPr lang="en-US" smtClean="0"/>
          </a:p>
        </p:txBody>
      </p:sp>
      <p:sp>
        <p:nvSpPr>
          <p:cNvPr id="27651" name="Content Placeholder 2"/>
          <p:cNvSpPr>
            <a:spLocks noGrp="1"/>
          </p:cNvSpPr>
          <p:nvPr>
            <p:ph idx="1"/>
          </p:nvPr>
        </p:nvSpPr>
        <p:spPr/>
        <p:txBody>
          <a:bodyPr/>
          <a:lstStyle/>
          <a:p>
            <a:pPr algn="just" eaLnBrk="1" hangingPunct="1">
              <a:buFont typeface="Wingdings" pitchFamily="2" charset="2"/>
              <a:buChar char="Ø"/>
            </a:pPr>
            <a:r>
              <a:rPr lang="en-US" b="1" smtClean="0">
                <a:solidFill>
                  <a:srgbClr val="0070C0"/>
                </a:solidFill>
              </a:rPr>
              <a:t>Tied selling </a:t>
            </a:r>
            <a:r>
              <a:rPr lang="en-US" i="1" smtClean="0">
                <a:solidFill>
                  <a:srgbClr val="FF0000"/>
                </a:solidFill>
              </a:rPr>
              <a:t>(Section 27(2)(c)</a:t>
            </a:r>
            <a:endParaRPr lang="en-US" smtClean="0">
              <a:solidFill>
                <a:srgbClr val="0070C0"/>
              </a:solidFill>
            </a:endParaRPr>
          </a:p>
          <a:p>
            <a:pPr algn="just" eaLnBrk="1" hangingPunct="1">
              <a:buFont typeface="Wingdings 2" pitchFamily="18" charset="2"/>
              <a:buNone/>
            </a:pPr>
            <a:r>
              <a:rPr lang="en-US" smtClean="0">
                <a:solidFill>
                  <a:srgbClr val="0070C0"/>
                </a:solidFill>
              </a:rPr>
              <a:t>   A Supplier requires a customer to buy one product as a condition of acquiring another.</a:t>
            </a:r>
          </a:p>
          <a:p>
            <a:pPr algn="just" eaLnBrk="1" hangingPunct="1">
              <a:buFont typeface="Wingdings 2" pitchFamily="18" charset="2"/>
              <a:buNone/>
            </a:pPr>
            <a:endParaRPr lang="en-US" smtClean="0">
              <a:solidFill>
                <a:srgbClr val="0070C0"/>
              </a:solidFill>
            </a:endParaRPr>
          </a:p>
          <a:p>
            <a:pPr algn="just" eaLnBrk="1" hangingPunct="1"/>
            <a:r>
              <a:rPr lang="en-US" b="1" smtClean="0">
                <a:solidFill>
                  <a:srgbClr val="0070C0"/>
                </a:solidFill>
              </a:rPr>
              <a:t>e.g. A supplier of seedling requires a farmer to buy fertilizer in order to get the seedlings.</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60350"/>
            <a:ext cx="8229600" cy="647700"/>
          </a:xfrm>
        </p:spPr>
        <p:txBody>
          <a:bodyPr/>
          <a:lstStyle/>
          <a:p>
            <a:pPr eaLnBrk="1" hangingPunct="1"/>
            <a:r>
              <a:rPr lang="en-US" sz="3200" b="1" smtClean="0">
                <a:solidFill>
                  <a:srgbClr val="0070C0"/>
                </a:solidFill>
              </a:rPr>
              <a:t>Continued..................</a:t>
            </a:r>
            <a:endParaRPr lang="en-US" sz="3200" smtClean="0"/>
          </a:p>
        </p:txBody>
      </p:sp>
      <p:sp>
        <p:nvSpPr>
          <p:cNvPr id="28675" name="Content Placeholder 2"/>
          <p:cNvSpPr>
            <a:spLocks noGrp="1"/>
          </p:cNvSpPr>
          <p:nvPr>
            <p:ph idx="1"/>
          </p:nvPr>
        </p:nvSpPr>
        <p:spPr>
          <a:xfrm>
            <a:off x="457200" y="908050"/>
            <a:ext cx="8229600" cy="5761038"/>
          </a:xfrm>
        </p:spPr>
        <p:txBody>
          <a:bodyPr/>
          <a:lstStyle/>
          <a:p>
            <a:pPr eaLnBrk="1" hangingPunct="1">
              <a:buFont typeface="Wingdings" pitchFamily="2" charset="2"/>
              <a:buChar char="Ø"/>
            </a:pPr>
            <a:r>
              <a:rPr lang="en-US" b="1" smtClean="0">
                <a:solidFill>
                  <a:srgbClr val="0070C0"/>
                </a:solidFill>
              </a:rPr>
              <a:t>Exclusive supply or distribution</a:t>
            </a:r>
          </a:p>
          <a:p>
            <a:pPr eaLnBrk="1" hangingPunct="1">
              <a:buFont typeface="Wingdings 2" pitchFamily="18" charset="2"/>
              <a:buNone/>
            </a:pPr>
            <a:r>
              <a:rPr lang="en-US" b="1" smtClean="0">
                <a:solidFill>
                  <a:srgbClr val="0070C0"/>
                </a:solidFill>
              </a:rPr>
              <a:t>   </a:t>
            </a:r>
            <a:r>
              <a:rPr lang="en-US" smtClean="0">
                <a:solidFill>
                  <a:srgbClr val="0070C0"/>
                </a:solidFill>
              </a:rPr>
              <a:t>This is where a supplier chooses to deal with one distributor in a location. </a:t>
            </a:r>
            <a:r>
              <a:rPr lang="en-US" sz="1800" i="1" smtClean="0">
                <a:solidFill>
                  <a:srgbClr val="0070C0"/>
                </a:solidFill>
              </a:rPr>
              <a:t>(Competition risk is foreclosure of other distributors)</a:t>
            </a:r>
            <a:endParaRPr lang="en-US" smtClean="0">
              <a:solidFill>
                <a:srgbClr val="0070C0"/>
              </a:solidFill>
            </a:endParaRPr>
          </a:p>
          <a:p>
            <a:pPr eaLnBrk="1" hangingPunct="1">
              <a:buFont typeface="Wingdings 2" pitchFamily="18" charset="2"/>
              <a:buNone/>
            </a:pPr>
            <a:endParaRPr lang="en-US" sz="1800" smtClean="0">
              <a:solidFill>
                <a:srgbClr val="0070C0"/>
              </a:solidFill>
            </a:endParaRPr>
          </a:p>
          <a:p>
            <a:pPr eaLnBrk="1" hangingPunct="1"/>
            <a:r>
              <a:rPr lang="en-US" b="1" smtClean="0">
                <a:solidFill>
                  <a:srgbClr val="0070C0"/>
                </a:solidFill>
              </a:rPr>
              <a:t>e.g. Supplier A of fertilizers chooses to deal with only distributor B who is in Palapye.</a:t>
            </a:r>
          </a:p>
          <a:p>
            <a:pPr eaLnBrk="1" hangingPunct="1"/>
            <a:endParaRPr lang="en-US" b="1" smtClean="0">
              <a:solidFill>
                <a:srgbClr val="0070C0"/>
              </a:solidFill>
            </a:endParaRPr>
          </a:p>
          <a:p>
            <a:pPr eaLnBrk="1" hangingPunct="1">
              <a:buFont typeface="Wingdings" pitchFamily="2" charset="2"/>
              <a:buChar char="Ø"/>
            </a:pPr>
            <a:r>
              <a:rPr lang="en-US" b="1" smtClean="0">
                <a:solidFill>
                  <a:srgbClr val="0070C0"/>
                </a:solidFill>
              </a:rPr>
              <a:t>Resale price maintenance </a:t>
            </a:r>
            <a:r>
              <a:rPr lang="en-US" i="1" smtClean="0">
                <a:solidFill>
                  <a:srgbClr val="FF0000"/>
                </a:solidFill>
              </a:rPr>
              <a:t>(Section 26(1))</a:t>
            </a:r>
            <a:endParaRPr lang="en-US" b="1" smtClean="0">
              <a:solidFill>
                <a:srgbClr val="0070C0"/>
              </a:solidFill>
            </a:endParaRPr>
          </a:p>
          <a:p>
            <a:pPr eaLnBrk="1" hangingPunct="1">
              <a:buFont typeface="Wingdings 2" pitchFamily="18" charset="2"/>
              <a:buNone/>
            </a:pPr>
            <a:r>
              <a:rPr lang="en-US" b="1" smtClean="0">
                <a:solidFill>
                  <a:srgbClr val="0070C0"/>
                </a:solidFill>
              </a:rPr>
              <a:t>	</a:t>
            </a:r>
            <a:r>
              <a:rPr lang="en-US" smtClean="0">
                <a:solidFill>
                  <a:srgbClr val="0070C0"/>
                </a:solidFill>
              </a:rPr>
              <a:t>A Supplier of products dictates  a fixed resale price.</a:t>
            </a:r>
          </a:p>
          <a:p>
            <a:pPr eaLnBrk="1" hangingPunct="1">
              <a:buFont typeface="Wingdings 2" pitchFamily="18" charset="2"/>
              <a:buNone/>
            </a:pPr>
            <a:endParaRPr lang="en-US" sz="1800" smtClean="0">
              <a:solidFill>
                <a:srgbClr val="0070C0"/>
              </a:solidFill>
            </a:endParaRPr>
          </a:p>
          <a:p>
            <a:pPr eaLnBrk="1" hangingPunct="1"/>
            <a:r>
              <a:rPr lang="en-US" b="1" smtClean="0">
                <a:solidFill>
                  <a:srgbClr val="0070C0"/>
                </a:solidFill>
              </a:rPr>
              <a:t>e.g. Farmer X dictates to retailer Y fixed retail price</a:t>
            </a:r>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pPr eaLnBrk="1" hangingPunct="1"/>
            <a:r>
              <a:rPr lang="en-US" sz="3200" smtClean="0">
                <a:solidFill>
                  <a:srgbClr val="0070C0"/>
                </a:solidFill>
              </a:rPr>
              <a:t>Continued………………….</a:t>
            </a:r>
          </a:p>
        </p:txBody>
      </p:sp>
      <p:sp>
        <p:nvSpPr>
          <p:cNvPr id="29699" name="Content Placeholder 3"/>
          <p:cNvSpPr>
            <a:spLocks noGrp="1"/>
          </p:cNvSpPr>
          <p:nvPr>
            <p:ph idx="1"/>
          </p:nvPr>
        </p:nvSpPr>
        <p:spPr>
          <a:xfrm>
            <a:off x="250825" y="1700213"/>
            <a:ext cx="8229600" cy="4283075"/>
          </a:xfrm>
        </p:spPr>
        <p:txBody>
          <a:bodyPr/>
          <a:lstStyle/>
          <a:p>
            <a:pPr eaLnBrk="1" hangingPunct="1">
              <a:buFont typeface="Wingdings 2" pitchFamily="18" charset="2"/>
              <a:buNone/>
            </a:pPr>
            <a:endParaRPr lang="en-US" b="1" smtClean="0">
              <a:solidFill>
                <a:srgbClr val="0070C0"/>
              </a:solidFill>
            </a:endParaRPr>
          </a:p>
          <a:p>
            <a:pPr eaLnBrk="1" hangingPunct="1">
              <a:buFont typeface="Wingdings" pitchFamily="2" charset="2"/>
              <a:buChar char="Ø"/>
            </a:pPr>
            <a:r>
              <a:rPr lang="en-US" b="1" smtClean="0">
                <a:solidFill>
                  <a:srgbClr val="0070C0"/>
                </a:solidFill>
              </a:rPr>
              <a:t>Refusal to deal  or Supply</a:t>
            </a:r>
          </a:p>
          <a:p>
            <a:pPr algn="just" eaLnBrk="1" hangingPunct="1">
              <a:buFont typeface="Wingdings 2" pitchFamily="18" charset="2"/>
              <a:buNone/>
            </a:pPr>
            <a:r>
              <a:rPr lang="en-US" sz="2400" smtClean="0"/>
              <a:t>	</a:t>
            </a:r>
            <a:r>
              <a:rPr lang="en-US" sz="2400" smtClean="0">
                <a:solidFill>
                  <a:srgbClr val="0070C0"/>
                </a:solidFill>
              </a:rPr>
              <a:t>Concerted refusals to purchase or to supply, or the threat thereof. Group boycotts may be horizontal (i.e. cartel members may agree among themselves not to sell to or buy from certain customers), or vertical (involving agreements between parties at different levels of the production and distribution stages refusing to deal with a third party, normally a competitor to one of the above).</a:t>
            </a:r>
            <a:r>
              <a:rPr lang="en-US" sz="2400" b="1" smtClean="0">
                <a:solidFill>
                  <a:srgbClr val="0070C0"/>
                </a:solidFill>
              </a:rPr>
              <a:t> </a:t>
            </a:r>
          </a:p>
          <a:p>
            <a:pPr eaLnBrk="1" hangingPunct="1">
              <a:buFont typeface="Wingdings 2" pitchFamily="18" charset="2"/>
              <a:buNone/>
            </a:pPr>
            <a:endParaRPr lang="en-US" b="1" smtClean="0">
              <a:solidFill>
                <a:srgbClr val="0070C0"/>
              </a:solidFill>
            </a:endParaRP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800" b="1" dirty="0" smtClean="0">
                <a:solidFill>
                  <a:srgbClr val="0070C0"/>
                </a:solidFill>
              </a:rPr>
              <a:t>3. Dominant  Market Position</a:t>
            </a:r>
            <a:r>
              <a:rPr lang="en-US" sz="6000" dirty="0" smtClean="0">
                <a:solidFill>
                  <a:srgbClr val="0070C0"/>
                </a:solidFill>
              </a:rPr>
              <a:t/>
            </a:r>
            <a:br>
              <a:rPr lang="en-US" sz="6000" dirty="0" smtClean="0">
                <a:solidFill>
                  <a:srgbClr val="0070C0"/>
                </a:solidFill>
              </a:rPr>
            </a:br>
            <a:r>
              <a:rPr lang="en-US" sz="6000" dirty="0" smtClean="0">
                <a:solidFill>
                  <a:srgbClr val="0070C0"/>
                </a:solidFill>
              </a:rPr>
              <a:t>  </a:t>
            </a:r>
            <a:r>
              <a:rPr lang="en-US" sz="2800" dirty="0" smtClean="0">
                <a:solidFill>
                  <a:srgbClr val="0070C0"/>
                </a:solidFill>
              </a:rPr>
              <a:t>       </a:t>
            </a:r>
            <a:r>
              <a:rPr lang="en-US" sz="2800" i="1" dirty="0" smtClean="0">
                <a:solidFill>
                  <a:srgbClr val="FF0000"/>
                </a:solidFill>
              </a:rPr>
              <a:t>(Section 31)</a:t>
            </a:r>
            <a:endParaRPr lang="en-US" dirty="0">
              <a:solidFill>
                <a:srgbClr val="0070C0"/>
              </a:solidFill>
            </a:endParaRPr>
          </a:p>
        </p:txBody>
      </p:sp>
      <p:sp>
        <p:nvSpPr>
          <p:cNvPr id="30723" name="Rectangle 4"/>
          <p:cNvSpPr>
            <a:spLocks noGrp="1" noChangeArrowheads="1"/>
          </p:cNvSpPr>
          <p:nvPr>
            <p:ph idx="1"/>
          </p:nvPr>
        </p:nvSpPr>
        <p:spPr>
          <a:xfrm>
            <a:off x="457200" y="2166938"/>
            <a:ext cx="8229600" cy="2246312"/>
          </a:xfrm>
        </p:spPr>
        <p:txBody>
          <a:bodyPr anchor="ctr">
            <a:spAutoFit/>
          </a:bodyPr>
          <a:lstStyle/>
          <a:p>
            <a:pPr marL="641350" lvl="2" indent="0" algn="just">
              <a:spcBef>
                <a:spcPct val="0"/>
              </a:spcBef>
              <a:buClrTx/>
              <a:buSzTx/>
            </a:pPr>
            <a:r>
              <a:rPr lang="en-US" sz="2800" smtClean="0">
                <a:solidFill>
                  <a:srgbClr val="0070C0"/>
                </a:solidFill>
                <a:latin typeface="Arial" charset="0"/>
                <a:ea typeface="Calibri" pitchFamily="34" charset="0"/>
                <a:cs typeface="Arial" charset="0"/>
              </a:rPr>
              <a:t>A situation in which one or more enterprises pose such economic strength in a market so as to allow the enterprises to adjust prices or output without effective constraint from competitors or potential competitors.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600" b="1" smtClean="0">
                <a:solidFill>
                  <a:srgbClr val="0070C0"/>
                </a:solidFill>
                <a:latin typeface="Arial" charset="0"/>
                <a:cs typeface="Arial" charset="0"/>
              </a:rPr>
              <a:t>Threshold to determine dominance</a:t>
            </a:r>
            <a:r>
              <a:rPr lang="en-US" sz="3600" smtClean="0"/>
              <a:t/>
            </a:r>
            <a:br>
              <a:rPr lang="en-US" sz="3600" smtClean="0"/>
            </a:br>
            <a:endParaRPr lang="en-US" sz="3600" b="1" smtClean="0">
              <a:latin typeface="Arial" charset="0"/>
              <a:cs typeface="Arial" charset="0"/>
            </a:endParaRPr>
          </a:p>
        </p:txBody>
      </p:sp>
      <p:sp>
        <p:nvSpPr>
          <p:cNvPr id="31747" name="Content Placeholder 2"/>
          <p:cNvSpPr>
            <a:spLocks noGrp="1"/>
          </p:cNvSpPr>
          <p:nvPr>
            <p:ph idx="1"/>
          </p:nvPr>
        </p:nvSpPr>
        <p:spPr>
          <a:xfrm>
            <a:off x="457200" y="2060575"/>
            <a:ext cx="8229600" cy="4608513"/>
          </a:xfrm>
        </p:spPr>
        <p:txBody>
          <a:bodyPr/>
          <a:lstStyle/>
          <a:p>
            <a:pPr algn="just" eaLnBrk="1" hangingPunct="1"/>
            <a:r>
              <a:rPr lang="en-US" smtClean="0">
                <a:solidFill>
                  <a:srgbClr val="0070C0"/>
                </a:solidFill>
              </a:rPr>
              <a:t>Competition Regulations 4(a)(b) stipulates that the Authority may consider an enterprise to be in dominant position if it is satisfied that a </a:t>
            </a:r>
          </a:p>
          <a:p>
            <a:pPr algn="just" eaLnBrk="1" hangingPunct="1">
              <a:buFont typeface="Wingdings 2" pitchFamily="18" charset="2"/>
              <a:buNone/>
            </a:pPr>
            <a:r>
              <a:rPr lang="en-US" smtClean="0">
                <a:solidFill>
                  <a:srgbClr val="0070C0"/>
                </a:solidFill>
              </a:rPr>
              <a:t>(a)the enterprise acquires at least 25 % of the goods or services in the market ; or</a:t>
            </a:r>
          </a:p>
          <a:p>
            <a:pPr algn="just" eaLnBrk="1" hangingPunct="1">
              <a:buFont typeface="Wingdings 2" pitchFamily="18" charset="2"/>
              <a:buNone/>
            </a:pPr>
            <a:r>
              <a:rPr lang="en-US" smtClean="0">
                <a:solidFill>
                  <a:srgbClr val="0070C0"/>
                </a:solidFill>
              </a:rPr>
              <a:t>(b) three or fewer enterprises supply or acquire at least 50 % of the goods and services in the market.</a:t>
            </a:r>
          </a:p>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0" y="476250"/>
            <a:ext cx="8229600" cy="936625"/>
          </a:xfrm>
        </p:spPr>
        <p:txBody>
          <a:bodyPr/>
          <a:lstStyle/>
          <a:p>
            <a:pPr eaLnBrk="1" hangingPunct="1"/>
            <a:r>
              <a:rPr lang="en-US" sz="4400" b="1" smtClean="0">
                <a:solidFill>
                  <a:srgbClr val="0070C0"/>
                </a:solidFill>
                <a:latin typeface="Arial" charset="0"/>
                <a:cs typeface="Arial" charset="0"/>
              </a:rPr>
              <a:t>Diagrammatic presentation on determination of dominance</a:t>
            </a:r>
          </a:p>
        </p:txBody>
      </p:sp>
      <p:graphicFrame>
        <p:nvGraphicFramePr>
          <p:cNvPr id="1026" name="Content Placeholder 3"/>
          <p:cNvGraphicFramePr>
            <a:graphicFrameLocks noGrp="1"/>
          </p:cNvGraphicFramePr>
          <p:nvPr>
            <p:ph idx="4294967295"/>
          </p:nvPr>
        </p:nvGraphicFramePr>
        <p:xfrm>
          <a:off x="-50800" y="1884363"/>
          <a:ext cx="8331200" cy="4491037"/>
        </p:xfrm>
        <a:graphic>
          <a:graphicData uri="http://schemas.openxmlformats.org/presentationml/2006/ole">
            <mc:AlternateContent xmlns:mc="http://schemas.openxmlformats.org/markup-compatibility/2006">
              <mc:Choice xmlns:v="urn:schemas-microsoft-com:vml" Requires="v">
                <p:oleObj spid="_x0000_s1042" r:id="rId3" imgW="8327858" imgH="4493141" progId="Excel.Chart.8">
                  <p:embed/>
                </p:oleObj>
              </mc:Choice>
              <mc:Fallback>
                <p:oleObj r:id="rId3" imgW="8327858" imgH="4493141"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884363"/>
                        <a:ext cx="8331200"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Chart 5"/>
          <p:cNvGraphicFramePr/>
          <p:nvPr/>
        </p:nvGraphicFramePr>
        <p:xfrm>
          <a:off x="0" y="1556792"/>
          <a:ext cx="9144000" cy="530120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88913"/>
            <a:ext cx="8229600" cy="792162"/>
          </a:xfrm>
        </p:spPr>
        <p:txBody>
          <a:bodyPr/>
          <a:lstStyle/>
          <a:p>
            <a:pPr eaLnBrk="1" hangingPunct="1"/>
            <a:r>
              <a:rPr lang="en-US" sz="3200" b="1" u="sng" smtClean="0">
                <a:solidFill>
                  <a:srgbClr val="0070C0"/>
                </a:solidFill>
              </a:rPr>
              <a:t>Common practices under Abuse of Dominant Market Position</a:t>
            </a:r>
            <a:endParaRPr lang="en-US" sz="3200" smtClean="0"/>
          </a:p>
        </p:txBody>
      </p:sp>
      <p:sp>
        <p:nvSpPr>
          <p:cNvPr id="32771" name="Content Placeholder 2"/>
          <p:cNvSpPr>
            <a:spLocks noGrp="1"/>
          </p:cNvSpPr>
          <p:nvPr>
            <p:ph idx="1"/>
          </p:nvPr>
        </p:nvSpPr>
        <p:spPr>
          <a:xfrm>
            <a:off x="457200" y="1412875"/>
            <a:ext cx="8229600" cy="4968875"/>
          </a:xfrm>
        </p:spPr>
        <p:txBody>
          <a:bodyPr/>
          <a:lstStyle/>
          <a:p>
            <a:pPr algn="just" eaLnBrk="1" hangingPunct="1">
              <a:buFont typeface="Wingdings" pitchFamily="2" charset="2"/>
              <a:buChar char="Ø"/>
            </a:pPr>
            <a:r>
              <a:rPr lang="en-US" b="1" smtClean="0">
                <a:solidFill>
                  <a:srgbClr val="0070C0"/>
                </a:solidFill>
              </a:rPr>
              <a:t>Predatory pricing </a:t>
            </a:r>
            <a:r>
              <a:rPr lang="en-US" i="1" smtClean="0">
                <a:solidFill>
                  <a:srgbClr val="FF0000"/>
                </a:solidFill>
              </a:rPr>
              <a:t>(Section 30)</a:t>
            </a:r>
            <a:endParaRPr lang="en-US" smtClean="0">
              <a:solidFill>
                <a:srgbClr val="0070C0"/>
              </a:solidFill>
            </a:endParaRPr>
          </a:p>
          <a:p>
            <a:pPr algn="just" eaLnBrk="1" hangingPunct="1">
              <a:buFont typeface="Wingdings 2" pitchFamily="18" charset="2"/>
              <a:buNone/>
            </a:pPr>
            <a:r>
              <a:rPr lang="en-US" smtClean="0">
                <a:solidFill>
                  <a:srgbClr val="0070C0"/>
                </a:solidFill>
              </a:rPr>
              <a:t>	Low pricing of goods and services to induce existing firms to exit the market or high pricing of goods and services to block entrants into the market.</a:t>
            </a:r>
          </a:p>
          <a:p>
            <a:pPr algn="just" eaLnBrk="1" hangingPunct="1"/>
            <a:r>
              <a:rPr lang="en-US" b="1" smtClean="0">
                <a:solidFill>
                  <a:srgbClr val="0070C0"/>
                </a:solidFill>
              </a:rPr>
              <a:t>e.g.  A dominant farmer of tomatoes prices his tomatoes too low as compared to the market price so as to make it unprofitable for other farmers and induces them to close down; or either pricing the tomatoes higher such that new famers cannot enter the market as they will perceive the business not viable.</a:t>
            </a:r>
          </a:p>
          <a:p>
            <a:pPr eaLnBrk="1" hangingPunct="1">
              <a:buFont typeface="Wingdings 2" pitchFamily="18" charset="2"/>
              <a:buNone/>
            </a:pPr>
            <a:endParaRPr lang="en-US" smtClean="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04813"/>
            <a:ext cx="8229600" cy="1008062"/>
          </a:xfrm>
        </p:spPr>
        <p:txBody>
          <a:bodyPr/>
          <a:lstStyle/>
          <a:p>
            <a:pPr eaLnBrk="1" hangingPunct="1"/>
            <a:r>
              <a:rPr lang="en-US" sz="3200" smtClean="0"/>
              <a:t>Continued……….</a:t>
            </a:r>
          </a:p>
        </p:txBody>
      </p:sp>
      <p:sp>
        <p:nvSpPr>
          <p:cNvPr id="33795" name="Content Placeholder 2"/>
          <p:cNvSpPr>
            <a:spLocks noGrp="1"/>
          </p:cNvSpPr>
          <p:nvPr>
            <p:ph idx="1"/>
          </p:nvPr>
        </p:nvSpPr>
        <p:spPr/>
        <p:txBody>
          <a:bodyPr/>
          <a:lstStyle/>
          <a:p>
            <a:pPr eaLnBrk="1" hangingPunct="1">
              <a:buFont typeface="Wingdings" pitchFamily="2" charset="2"/>
              <a:buChar char="Ø"/>
            </a:pPr>
            <a:r>
              <a:rPr lang="en-US" b="1" smtClean="0">
                <a:solidFill>
                  <a:srgbClr val="0070C0"/>
                </a:solidFill>
              </a:rPr>
              <a:t>Price discrimination</a:t>
            </a:r>
            <a:endParaRPr lang="en-US" smtClean="0">
              <a:solidFill>
                <a:srgbClr val="0070C0"/>
              </a:solidFill>
            </a:endParaRPr>
          </a:p>
          <a:p>
            <a:pPr algn="just" eaLnBrk="1" hangingPunct="1">
              <a:buFont typeface="Wingdings 2" pitchFamily="18" charset="2"/>
              <a:buNone/>
            </a:pPr>
            <a:r>
              <a:rPr lang="en-US" smtClean="0">
                <a:solidFill>
                  <a:srgbClr val="0070C0"/>
                </a:solidFill>
              </a:rPr>
              <a:t>	It occurs where a product is sold to different consumers at different prices that do not reflect differences in the cost of supply.</a:t>
            </a:r>
          </a:p>
          <a:p>
            <a:pPr algn="just" eaLnBrk="1" hangingPunct="1">
              <a:buFont typeface="Wingdings 2" pitchFamily="18" charset="2"/>
              <a:buNone/>
            </a:pPr>
            <a:endParaRPr lang="en-US" smtClean="0">
              <a:solidFill>
                <a:srgbClr val="0070C0"/>
              </a:solidFill>
            </a:endParaRPr>
          </a:p>
          <a:p>
            <a:pPr algn="just" eaLnBrk="1" hangingPunct="1"/>
            <a:r>
              <a:rPr lang="en-US" b="1" smtClean="0">
                <a:solidFill>
                  <a:srgbClr val="0070C0"/>
                </a:solidFill>
              </a:rPr>
              <a:t>e.g. Farmer X sells tomatoes to Maun Spar at P5/packet and sells it to Maun Choppies  at P8/packet</a:t>
            </a:r>
            <a:r>
              <a:rPr lang="en-US" smtClean="0">
                <a:solidFill>
                  <a:srgbClr val="0070C0"/>
                </a:solidFill>
              </a:rPr>
              <a:t>.</a:t>
            </a:r>
          </a:p>
          <a:p>
            <a:pPr eaLnBrk="1" hangingPunct="1">
              <a:buFont typeface="Wingdings 2" pitchFamily="18" charset="2"/>
              <a:buNone/>
            </a:pPr>
            <a:endParaRPr lang="en-US" smtClean="0">
              <a:solidFill>
                <a:srgbClr val="0070C0"/>
              </a:solidFill>
            </a:endParaRPr>
          </a:p>
          <a:p>
            <a:pPr eaLnBrk="1" hangingPunct="1">
              <a:buFont typeface="Wingdings 2" pitchFamily="18" charset="2"/>
              <a:buNone/>
            </a:pPr>
            <a:endParaRPr lang="en-US" smtClean="0">
              <a:solidFill>
                <a:srgbClr val="0070C0"/>
              </a:solidFill>
            </a:endParaRP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b="1" smtClean="0"/>
              <a:t>PART ONE</a:t>
            </a:r>
          </a:p>
        </p:txBody>
      </p:sp>
      <p:sp>
        <p:nvSpPr>
          <p:cNvPr id="8195" name="Content Placeholder 2"/>
          <p:cNvSpPr>
            <a:spLocks noGrp="1"/>
          </p:cNvSpPr>
          <p:nvPr>
            <p:ph idx="1"/>
          </p:nvPr>
        </p:nvSpPr>
        <p:spPr/>
        <p:txBody>
          <a:bodyPr/>
          <a:lstStyle/>
          <a:p>
            <a:pPr marL="0" indent="0">
              <a:buFont typeface="Wingdings 2" pitchFamily="18" charset="2"/>
              <a:buNone/>
            </a:pPr>
            <a:endParaRPr lang="en-US" smtClean="0"/>
          </a:p>
          <a:p>
            <a:pPr marL="0" indent="0" algn="ctr">
              <a:buFont typeface="Wingdings 2" pitchFamily="18" charset="2"/>
              <a:buNone/>
            </a:pPr>
            <a:r>
              <a:rPr lang="en-US" b="1" smtClean="0"/>
              <a:t>OVERVIEW</a:t>
            </a:r>
          </a:p>
          <a:p>
            <a:pPr marL="0" indent="0" algn="ctr">
              <a:buFont typeface="Wingdings 2" pitchFamily="18" charset="2"/>
              <a:buNone/>
            </a:pPr>
            <a:r>
              <a:rPr lang="en-US" b="1" smtClean="0"/>
              <a:t>(COMPETITION AUTHORITY)</a:t>
            </a:r>
          </a:p>
        </p:txBody>
      </p:sp>
      <p:pic>
        <p:nvPicPr>
          <p:cNvPr id="8196" name="Picture 3" descr="C:\Users\CAadmin\Desktop\C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652963"/>
            <a:ext cx="29337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23850" y="188913"/>
            <a:ext cx="8229600" cy="863600"/>
          </a:xfrm>
        </p:spPr>
        <p:txBody>
          <a:bodyPr/>
          <a:lstStyle/>
          <a:p>
            <a:pPr eaLnBrk="1" hangingPunct="1"/>
            <a:r>
              <a:rPr lang="en-US" sz="4400" smtClean="0"/>
              <a:t>Continued……………………………………</a:t>
            </a:r>
          </a:p>
        </p:txBody>
      </p:sp>
      <p:sp>
        <p:nvSpPr>
          <p:cNvPr id="34819" name="Content Placeholder 2"/>
          <p:cNvSpPr>
            <a:spLocks noGrp="1"/>
          </p:cNvSpPr>
          <p:nvPr>
            <p:ph idx="1"/>
          </p:nvPr>
        </p:nvSpPr>
        <p:spPr>
          <a:xfrm>
            <a:off x="457200" y="1125538"/>
            <a:ext cx="8229600" cy="5199062"/>
          </a:xfrm>
        </p:spPr>
        <p:txBody>
          <a:bodyPr/>
          <a:lstStyle/>
          <a:p>
            <a:pPr eaLnBrk="1" hangingPunct="1">
              <a:buFont typeface="Wingdings" pitchFamily="2" charset="2"/>
              <a:buChar char="Ø"/>
            </a:pPr>
            <a:r>
              <a:rPr lang="en-US" b="1" smtClean="0">
                <a:solidFill>
                  <a:srgbClr val="0070C0"/>
                </a:solidFill>
              </a:rPr>
              <a:t>Tied selling </a:t>
            </a:r>
            <a:endParaRPr lang="en-US" smtClean="0">
              <a:solidFill>
                <a:srgbClr val="0070C0"/>
              </a:solidFill>
            </a:endParaRPr>
          </a:p>
          <a:p>
            <a:pPr algn="just" eaLnBrk="1" hangingPunct="1">
              <a:buFont typeface="Wingdings 2" pitchFamily="18" charset="2"/>
              <a:buNone/>
            </a:pPr>
            <a:r>
              <a:rPr lang="en-US" smtClean="0">
                <a:solidFill>
                  <a:srgbClr val="0070C0"/>
                </a:solidFill>
              </a:rPr>
              <a:t>	Dominant firms can leverage market power in one market into a related market by tying products together which leads to reduction in competition in the related market.</a:t>
            </a:r>
          </a:p>
          <a:p>
            <a:pPr algn="just" eaLnBrk="1" hangingPunct="1">
              <a:buFont typeface="Wingdings 2" pitchFamily="18" charset="2"/>
              <a:buNone/>
            </a:pPr>
            <a:endParaRPr lang="en-US" smtClean="0">
              <a:solidFill>
                <a:srgbClr val="0070C0"/>
              </a:solidFill>
            </a:endParaRPr>
          </a:p>
          <a:p>
            <a:pPr algn="just" eaLnBrk="1" hangingPunct="1"/>
            <a:r>
              <a:rPr lang="en-US" b="1" smtClean="0">
                <a:solidFill>
                  <a:srgbClr val="0070C0"/>
                </a:solidFill>
              </a:rPr>
              <a:t>E.g. A  dominant firm of seedling requires farmers to buy fertilizer in order to get the seedlings.</a:t>
            </a:r>
            <a:endParaRPr lang="en-US" smtClean="0">
              <a:solidFill>
                <a:srgbClr val="0070C0"/>
              </a:solidFill>
            </a:endParaRP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04850"/>
            <a:ext cx="8229600" cy="420688"/>
          </a:xfrm>
        </p:spPr>
        <p:txBody>
          <a:bodyPr/>
          <a:lstStyle/>
          <a:p>
            <a:pPr eaLnBrk="1" hangingPunct="1"/>
            <a:r>
              <a:rPr lang="en-US" sz="3600" smtClean="0"/>
              <a:t>Continued…….</a:t>
            </a:r>
          </a:p>
        </p:txBody>
      </p:sp>
      <p:sp>
        <p:nvSpPr>
          <p:cNvPr id="35843" name="Content Placeholder 2"/>
          <p:cNvSpPr>
            <a:spLocks noGrp="1"/>
          </p:cNvSpPr>
          <p:nvPr>
            <p:ph idx="1"/>
          </p:nvPr>
        </p:nvSpPr>
        <p:spPr>
          <a:xfrm>
            <a:off x="457200" y="1125538"/>
            <a:ext cx="8229600" cy="5199062"/>
          </a:xfrm>
        </p:spPr>
        <p:txBody>
          <a:bodyPr/>
          <a:lstStyle/>
          <a:p>
            <a:pPr eaLnBrk="1" hangingPunct="1">
              <a:buFont typeface="Wingdings" pitchFamily="2" charset="2"/>
              <a:buChar char="Ø"/>
            </a:pPr>
            <a:r>
              <a:rPr lang="en-US" b="1" smtClean="0">
                <a:solidFill>
                  <a:srgbClr val="0070C0"/>
                </a:solidFill>
              </a:rPr>
              <a:t>Refusal to supply</a:t>
            </a:r>
          </a:p>
          <a:p>
            <a:pPr algn="just" eaLnBrk="1" hangingPunct="1">
              <a:buFont typeface="Wingdings 2" pitchFamily="18" charset="2"/>
              <a:buNone/>
            </a:pPr>
            <a:r>
              <a:rPr lang="en-US" smtClean="0">
                <a:solidFill>
                  <a:srgbClr val="0070C0"/>
                </a:solidFill>
              </a:rPr>
              <a:t>	The practice of refusing or denying supply of a product to a purchaser, usually a retailer or wholesaler. It prevents third party firms entering the market and this has the effect of lessening competition.</a:t>
            </a:r>
          </a:p>
          <a:p>
            <a:pPr eaLnBrk="1" hangingPunct="1">
              <a:buFont typeface="Wingdings 2" pitchFamily="18" charset="2"/>
              <a:buNone/>
            </a:pPr>
            <a:endParaRPr lang="en-US" smtClean="0">
              <a:solidFill>
                <a:srgbClr val="0070C0"/>
              </a:solidFill>
            </a:endParaRPr>
          </a:p>
          <a:p>
            <a:pPr eaLnBrk="1" hangingPunct="1"/>
            <a:r>
              <a:rPr lang="en-US" b="1" smtClean="0">
                <a:solidFill>
                  <a:srgbClr val="0070C0"/>
                </a:solidFill>
              </a:rPr>
              <a:t>e.g. The Horticultural market refuses to stock farmer X’s Oranges but the reasons advanced are not based on whether the business has bad credit risk  or not; hence not a reason to protect  business interest.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4300" b="1" smtClean="0">
                <a:cs typeface="Arial" charset="0"/>
              </a:rPr>
              <a:t>4.Mergers</a:t>
            </a:r>
            <a:r>
              <a:rPr lang="en-US" b="1" smtClean="0">
                <a:cs typeface="Arial" charset="0"/>
              </a:rPr>
              <a:t> and acquisitions</a:t>
            </a:r>
          </a:p>
        </p:txBody>
      </p:sp>
      <p:sp>
        <p:nvSpPr>
          <p:cNvPr id="36867" name="Content Placeholder 2"/>
          <p:cNvSpPr>
            <a:spLocks noGrp="1"/>
          </p:cNvSpPr>
          <p:nvPr>
            <p:ph idx="1"/>
          </p:nvPr>
        </p:nvSpPr>
        <p:spPr/>
        <p:txBody>
          <a:bodyPr/>
          <a:lstStyle/>
          <a:p>
            <a:pPr algn="just" eaLnBrk="1" hangingPunct="1">
              <a:buFont typeface="Wingdings 2" pitchFamily="18" charset="2"/>
              <a:buNone/>
            </a:pPr>
            <a:r>
              <a:rPr lang="en-US" smtClean="0"/>
              <a:t>	</a:t>
            </a:r>
            <a:r>
              <a:rPr lang="en-US" smtClean="0">
                <a:solidFill>
                  <a:srgbClr val="0070C0"/>
                </a:solidFill>
              </a:rPr>
              <a:t>Mergers occurs when one or more enterprises directly or indirectly acquire or establishes direct or indirect control over the whole or part of the business of another enterprise. </a:t>
            </a:r>
            <a:r>
              <a:rPr lang="en-US" i="1" smtClean="0">
                <a:solidFill>
                  <a:srgbClr val="FF0000"/>
                </a:solidFill>
              </a:rPr>
              <a:t>(Section 52(1))</a:t>
            </a:r>
            <a:endParaRPr lang="en-US" smtClean="0">
              <a:solidFill>
                <a:srgbClr val="0070C0"/>
              </a:solidFill>
            </a:endParaRPr>
          </a:p>
          <a:p>
            <a:pPr algn="just" eaLnBrk="1" hangingPunct="1">
              <a:buFont typeface="Wingdings 2" pitchFamily="18" charset="2"/>
              <a:buNone/>
            </a:pPr>
            <a:r>
              <a:rPr lang="en-US" b="1" smtClean="0">
                <a:solidFill>
                  <a:srgbClr val="0070C0"/>
                </a:solidFill>
              </a:rPr>
              <a:t>Ways</a:t>
            </a:r>
          </a:p>
          <a:p>
            <a:pPr algn="just" eaLnBrk="1" hangingPunct="1">
              <a:buFont typeface="Wingdings" pitchFamily="2" charset="2"/>
              <a:buChar char="Ø"/>
            </a:pPr>
            <a:r>
              <a:rPr lang="en-US" smtClean="0">
                <a:solidFill>
                  <a:srgbClr val="0070C0"/>
                </a:solidFill>
              </a:rPr>
              <a:t>Purchase or lease of shares, an interest, or assets of the other business in question; or</a:t>
            </a:r>
          </a:p>
          <a:p>
            <a:pPr algn="just" eaLnBrk="1" hangingPunct="1">
              <a:buFont typeface="Wingdings" pitchFamily="2" charset="2"/>
              <a:buChar char="Ø"/>
            </a:pPr>
            <a:r>
              <a:rPr lang="en-US" smtClean="0">
                <a:solidFill>
                  <a:srgbClr val="0070C0"/>
                </a:solidFill>
              </a:rPr>
              <a:t>Amalgamation or other combination with that enterprise. </a:t>
            </a:r>
          </a:p>
          <a:p>
            <a:pPr eaLnBrk="1" hangingPunct="1">
              <a:buFont typeface="Wingdings 2" pitchFamily="18" charset="2"/>
              <a:buNone/>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Assessment of mergers and acquisitions</a:t>
            </a:r>
            <a:endParaRPr lang="en-US" dirty="0"/>
          </a:p>
        </p:txBody>
      </p:sp>
      <p:sp>
        <p:nvSpPr>
          <p:cNvPr id="37891" name="Content Placeholder 2"/>
          <p:cNvSpPr>
            <a:spLocks noGrp="1"/>
          </p:cNvSpPr>
          <p:nvPr>
            <p:ph idx="1"/>
          </p:nvPr>
        </p:nvSpPr>
        <p:spPr/>
        <p:txBody>
          <a:bodyPr/>
          <a:lstStyle/>
          <a:p>
            <a:pPr algn="just" eaLnBrk="1" hangingPunct="1"/>
            <a:r>
              <a:rPr lang="en-US" smtClean="0">
                <a:solidFill>
                  <a:srgbClr val="0070C0"/>
                </a:solidFill>
              </a:rPr>
              <a:t>The assessment of mergers or takeovers by the Commission focuses on the question of </a:t>
            </a:r>
            <a:r>
              <a:rPr lang="en-US" smtClean="0">
                <a:solidFill>
                  <a:srgbClr val="00B0F0"/>
                </a:solidFill>
              </a:rPr>
              <a:t>whether a proposed transaction is likely to prevent, distort or lessen competition in a relevant market.</a:t>
            </a:r>
          </a:p>
          <a:p>
            <a:pPr algn="just" eaLnBrk="1" hangingPunct="1"/>
            <a:r>
              <a:rPr lang="en-US" smtClean="0">
                <a:solidFill>
                  <a:srgbClr val="0070C0"/>
                </a:solidFill>
              </a:rPr>
              <a:t>Mergers that are in unusually concentrated markets, or that create firms with unusually high market shares, are thought more likely to affect competition.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9600" cy="1443037"/>
          </a:xfrm>
        </p:spPr>
        <p:txBody>
          <a:bodyPr>
            <a:normAutofit fontScale="90000"/>
          </a:bodyPr>
          <a:lstStyle/>
          <a:p>
            <a:pPr eaLnBrk="1" fontAlgn="auto" hangingPunct="1">
              <a:spcAft>
                <a:spcPts val="0"/>
              </a:spcAft>
              <a:defRPr/>
            </a:pPr>
            <a:r>
              <a:rPr lang="en-US" b="1" dirty="0" smtClean="0"/>
              <a:t>Remedial measures</a:t>
            </a:r>
            <a:r>
              <a:rPr lang="en-US" dirty="0" smtClean="0"/>
              <a:t/>
            </a:r>
            <a:br>
              <a:rPr lang="en-US" dirty="0" smtClean="0"/>
            </a:br>
            <a:endParaRPr lang="en-US" dirty="0"/>
          </a:p>
        </p:txBody>
      </p:sp>
      <p:sp>
        <p:nvSpPr>
          <p:cNvPr id="38915" name="Content Placeholder 2"/>
          <p:cNvSpPr>
            <a:spLocks noGrp="1"/>
          </p:cNvSpPr>
          <p:nvPr>
            <p:ph idx="1"/>
          </p:nvPr>
        </p:nvSpPr>
        <p:spPr>
          <a:xfrm>
            <a:off x="457200" y="1628775"/>
            <a:ext cx="8229600" cy="4695825"/>
          </a:xfrm>
        </p:spPr>
        <p:txBody>
          <a:bodyPr/>
          <a:lstStyle/>
          <a:p>
            <a:pPr algn="just" eaLnBrk="1" hangingPunct="1">
              <a:buFont typeface="Wingdings" pitchFamily="2" charset="2"/>
              <a:buChar char="Ø"/>
            </a:pPr>
            <a:r>
              <a:rPr lang="en-US" sz="2800" smtClean="0">
                <a:solidFill>
                  <a:srgbClr val="0070C0"/>
                </a:solidFill>
                <a:latin typeface="Arial" charset="0"/>
                <a:cs typeface="Arial" charset="0"/>
              </a:rPr>
              <a:t>The commission may impose a financial penalty not exceeding 10 % of the turnover of the enterprise during the breach of prohibition which is either under Horizontal and vertical agreement up to a maximum of three years.</a:t>
            </a:r>
          </a:p>
          <a:p>
            <a:pPr eaLnBrk="1" hangingPunct="1">
              <a:buFont typeface="Wingdings 2" pitchFamily="18" charset="2"/>
              <a:buNone/>
            </a:pP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fr-CH" sz="4500" b="1" smtClean="0">
                <a:solidFill>
                  <a:srgbClr val="0070C0"/>
                </a:solidFill>
              </a:rPr>
              <a:t>CHALLENGES</a:t>
            </a:r>
            <a:endParaRPr lang="en-US" sz="4500" b="1" smtClean="0">
              <a:solidFill>
                <a:srgbClr val="0070C0"/>
              </a:solidFill>
            </a:endParaRPr>
          </a:p>
        </p:txBody>
      </p:sp>
      <p:sp>
        <p:nvSpPr>
          <p:cNvPr id="5" name="Rectangle 3"/>
          <p:cNvSpPr txBox="1">
            <a:spLocks noGrp="1" noChangeArrowheads="1"/>
          </p:cNvSpPr>
          <p:nvPr>
            <p:ph idx="1"/>
          </p:nvPr>
        </p:nvSpPr>
        <p:spPr/>
        <p:txBody>
          <a:bodyPr/>
          <a:lstStyle/>
          <a:p>
            <a:pPr marL="971550" lvl="1" indent="-514350" algn="just" eaLnBrk="1" hangingPunct="1">
              <a:lnSpc>
                <a:spcPct val="90000"/>
              </a:lnSpc>
              <a:buClr>
                <a:schemeClr val="tx1"/>
              </a:buClr>
              <a:buSzPct val="75000"/>
              <a:buFontTx/>
              <a:buAutoNum type="romanLcPeriod" startAt="2"/>
              <a:defRPr/>
            </a:pPr>
            <a:endParaRPr lang="en-GB" kern="0" dirty="0" smtClean="0"/>
          </a:p>
          <a:p>
            <a:pPr marL="457200" indent="-457200" algn="just" eaLnBrk="1" hangingPunct="1">
              <a:lnSpc>
                <a:spcPct val="90000"/>
              </a:lnSpc>
              <a:buClr>
                <a:schemeClr val="tx1"/>
              </a:buClr>
              <a:buSzPct val="75000"/>
              <a:buFont typeface="+mj-lt"/>
              <a:buAutoNum type="arabicPeriod"/>
              <a:defRPr/>
            </a:pPr>
            <a:endParaRPr lang="en-GB" sz="2400" u="sng" kern="0" dirty="0" smtClean="0"/>
          </a:p>
        </p:txBody>
      </p:sp>
      <p:sp>
        <p:nvSpPr>
          <p:cNvPr id="4" name="Rectangle 3"/>
          <p:cNvSpPr txBox="1">
            <a:spLocks noChangeArrowheads="1"/>
          </p:cNvSpPr>
          <p:nvPr/>
        </p:nvSpPr>
        <p:spPr>
          <a:xfrm>
            <a:off x="838200" y="2362200"/>
            <a:ext cx="7693025" cy="3724275"/>
          </a:xfrm>
          <a:prstGeom prst="rect">
            <a:avLst/>
          </a:prstGeom>
        </p:spPr>
        <p:txBody>
          <a:bodyPr/>
          <a:lstStyle/>
          <a:p>
            <a:pPr lvl="1" algn="just">
              <a:lnSpc>
                <a:spcPct val="90000"/>
              </a:lnSpc>
              <a:spcBef>
                <a:spcPct val="20000"/>
              </a:spcBef>
              <a:buClr>
                <a:schemeClr val="tx1"/>
              </a:buClr>
              <a:buSzPct val="75000"/>
              <a:defRPr/>
            </a:pPr>
            <a:endParaRPr lang="en-GB" sz="2400" kern="0" dirty="0"/>
          </a:p>
          <a:p>
            <a:pPr marL="971550" lvl="1" indent="-514350" algn="just">
              <a:lnSpc>
                <a:spcPct val="90000"/>
              </a:lnSpc>
              <a:spcBef>
                <a:spcPct val="20000"/>
              </a:spcBef>
              <a:buClr>
                <a:schemeClr val="tx1"/>
              </a:buClr>
              <a:buSzPct val="75000"/>
              <a:buFontTx/>
              <a:buAutoNum type="romanLcPeriod" startAt="4"/>
              <a:defRPr/>
            </a:pPr>
            <a:endParaRPr lang="en-GB" kern="0" dirty="0"/>
          </a:p>
          <a:p>
            <a:pPr algn="just">
              <a:lnSpc>
                <a:spcPct val="90000"/>
              </a:lnSpc>
              <a:spcBef>
                <a:spcPct val="20000"/>
              </a:spcBef>
              <a:buClr>
                <a:schemeClr val="tx1"/>
              </a:buClr>
              <a:buSzPct val="75000"/>
              <a:defRPr/>
            </a:pPr>
            <a:endParaRPr lang="en-GB" sz="2400" kern="0" dirty="0"/>
          </a:p>
          <a:p>
            <a:pPr algn="just">
              <a:lnSpc>
                <a:spcPct val="90000"/>
              </a:lnSpc>
              <a:spcBef>
                <a:spcPct val="20000"/>
              </a:spcBef>
              <a:buClr>
                <a:schemeClr val="tx1"/>
              </a:buClr>
              <a:buSzPct val="75000"/>
              <a:defRPr/>
            </a:pPr>
            <a:endParaRPr lang="en-GB" sz="2400" kern="0" dirty="0"/>
          </a:p>
        </p:txBody>
      </p:sp>
      <p:sp>
        <p:nvSpPr>
          <p:cNvPr id="6" name="Rectangle 3"/>
          <p:cNvSpPr txBox="1">
            <a:spLocks noChangeArrowheads="1"/>
          </p:cNvSpPr>
          <p:nvPr/>
        </p:nvSpPr>
        <p:spPr>
          <a:xfrm>
            <a:off x="990600" y="2514600"/>
            <a:ext cx="7693025" cy="3724275"/>
          </a:xfrm>
          <a:prstGeom prst="rect">
            <a:avLst/>
          </a:prstGeom>
        </p:spPr>
        <p:txBody>
          <a:bodyPr/>
          <a:lstStyle/>
          <a:p>
            <a:pPr lvl="1" algn="just">
              <a:lnSpc>
                <a:spcPct val="90000"/>
              </a:lnSpc>
              <a:spcBef>
                <a:spcPct val="20000"/>
              </a:spcBef>
              <a:buClr>
                <a:schemeClr val="tx1"/>
              </a:buClr>
              <a:buSzPct val="75000"/>
              <a:defRPr/>
            </a:pPr>
            <a:endParaRPr lang="en-GB" kern="0" dirty="0"/>
          </a:p>
          <a:p>
            <a:pPr algn="just">
              <a:lnSpc>
                <a:spcPct val="90000"/>
              </a:lnSpc>
              <a:spcBef>
                <a:spcPct val="20000"/>
              </a:spcBef>
              <a:buClr>
                <a:schemeClr val="tx1"/>
              </a:buClr>
              <a:buSzPct val="75000"/>
              <a:defRPr/>
            </a:pPr>
            <a:endParaRPr lang="en-GB" sz="2400" kern="0" dirty="0"/>
          </a:p>
        </p:txBody>
      </p:sp>
      <p:sp>
        <p:nvSpPr>
          <p:cNvPr id="7" name="Rectangle 3"/>
          <p:cNvSpPr txBox="1">
            <a:spLocks noChangeArrowheads="1"/>
          </p:cNvSpPr>
          <p:nvPr/>
        </p:nvSpPr>
        <p:spPr>
          <a:xfrm>
            <a:off x="1143000" y="2133600"/>
            <a:ext cx="7693025" cy="3724275"/>
          </a:xfrm>
          <a:prstGeom prst="rect">
            <a:avLst/>
          </a:prstGeom>
        </p:spPr>
        <p:txBody>
          <a:bodyPr/>
          <a:lstStyle/>
          <a:p>
            <a:pPr marL="342900" indent="-342900" algn="just">
              <a:lnSpc>
                <a:spcPct val="90000"/>
              </a:lnSpc>
              <a:spcBef>
                <a:spcPct val="20000"/>
              </a:spcBef>
              <a:buClr>
                <a:schemeClr val="tx1"/>
              </a:buClr>
              <a:buSzPct val="75000"/>
              <a:buFont typeface="Wingdings" pitchFamily="2" charset="2"/>
              <a:buChar char="l"/>
              <a:defRPr/>
            </a:pPr>
            <a:endParaRPr lang="en-US" sz="2400" kern="0" dirty="0">
              <a:latin typeface="+mn-lt"/>
            </a:endParaRPr>
          </a:p>
        </p:txBody>
      </p:sp>
      <p:sp>
        <p:nvSpPr>
          <p:cNvPr id="8" name="Rectangle 3"/>
          <p:cNvSpPr txBox="1">
            <a:spLocks noChangeArrowheads="1"/>
          </p:cNvSpPr>
          <p:nvPr/>
        </p:nvSpPr>
        <p:spPr>
          <a:xfrm>
            <a:off x="1131888" y="2276475"/>
            <a:ext cx="7693025" cy="3724275"/>
          </a:xfrm>
          <a:prstGeom prst="rect">
            <a:avLst/>
          </a:prstGeom>
        </p:spPr>
        <p:txBody>
          <a:bodyPr/>
          <a:lstStyle/>
          <a:p>
            <a:pPr marL="342900" indent="-342900" algn="just">
              <a:lnSpc>
                <a:spcPct val="90000"/>
              </a:lnSpc>
              <a:spcBef>
                <a:spcPct val="20000"/>
              </a:spcBef>
              <a:buClr>
                <a:schemeClr val="tx1"/>
              </a:buClr>
              <a:buSzPct val="75000"/>
              <a:buFontTx/>
              <a:buChar char="-"/>
              <a:defRPr/>
            </a:pPr>
            <a:endParaRPr lang="en-GB" sz="2400" kern="0" dirty="0">
              <a:latin typeface="+mn-lt"/>
            </a:endParaRPr>
          </a:p>
          <a:p>
            <a:pPr marL="342900" indent="-342900" algn="just">
              <a:lnSpc>
                <a:spcPct val="90000"/>
              </a:lnSpc>
              <a:spcBef>
                <a:spcPct val="20000"/>
              </a:spcBef>
              <a:buClr>
                <a:schemeClr val="tx1"/>
              </a:buClr>
              <a:buSzPct val="75000"/>
              <a:buFont typeface="Wingdings" pitchFamily="2" charset="2"/>
              <a:buChar char="l"/>
              <a:defRPr/>
            </a:pPr>
            <a:endParaRPr lang="en-GB" sz="2400" kern="0" dirty="0">
              <a:latin typeface="+mn-lt"/>
            </a:endParaRPr>
          </a:p>
        </p:txBody>
      </p:sp>
      <p:sp>
        <p:nvSpPr>
          <p:cNvPr id="9" name="Rectangle 3"/>
          <p:cNvSpPr txBox="1">
            <a:spLocks noChangeArrowheads="1"/>
          </p:cNvSpPr>
          <p:nvPr/>
        </p:nvSpPr>
        <p:spPr>
          <a:xfrm>
            <a:off x="1131888" y="1989138"/>
            <a:ext cx="7693025" cy="3724275"/>
          </a:xfrm>
          <a:prstGeom prst="rect">
            <a:avLst/>
          </a:prstGeom>
        </p:spPr>
        <p:txBody>
          <a:bodyPr/>
          <a:lstStyle/>
          <a:p>
            <a:pPr marL="800100" lvl="1" indent="-342900" algn="just">
              <a:lnSpc>
                <a:spcPct val="90000"/>
              </a:lnSpc>
              <a:spcBef>
                <a:spcPct val="20000"/>
              </a:spcBef>
              <a:buClr>
                <a:schemeClr val="tx1"/>
              </a:buClr>
              <a:buSzPct val="75000"/>
              <a:buFontTx/>
              <a:buChar char="-"/>
              <a:defRPr/>
            </a:pPr>
            <a:endParaRPr lang="en-GB" sz="1200" kern="0" dirty="0">
              <a:latin typeface="+mn-lt"/>
            </a:endParaRPr>
          </a:p>
          <a:p>
            <a:pPr marL="342900" indent="-342900" algn="just">
              <a:lnSpc>
                <a:spcPct val="90000"/>
              </a:lnSpc>
              <a:spcBef>
                <a:spcPct val="20000"/>
              </a:spcBef>
              <a:buClr>
                <a:schemeClr val="tx1"/>
              </a:buClr>
              <a:buSzPct val="75000"/>
              <a:buFont typeface="Wingdings" pitchFamily="2" charset="2"/>
              <a:buChar char="l"/>
              <a:defRPr/>
            </a:pPr>
            <a:r>
              <a:rPr lang="en-GB" sz="2200" kern="0" dirty="0">
                <a:latin typeface="+mn-lt"/>
              </a:rPr>
              <a:t>Selling the role of the Competition Authority in the right context</a:t>
            </a:r>
          </a:p>
          <a:p>
            <a:pPr marL="800100" lvl="1" indent="-342900" algn="just">
              <a:lnSpc>
                <a:spcPct val="90000"/>
              </a:lnSpc>
              <a:spcBef>
                <a:spcPct val="20000"/>
              </a:spcBef>
              <a:buClr>
                <a:schemeClr val="tx1"/>
              </a:buClr>
              <a:buSzPct val="75000"/>
              <a:buFontTx/>
              <a:buChar char="-"/>
              <a:defRPr/>
            </a:pPr>
            <a:r>
              <a:rPr lang="en-GB" sz="2200" kern="0" dirty="0">
                <a:latin typeface="+mn-lt"/>
              </a:rPr>
              <a:t>The need to make it known that the Competition Authority is not an organ established to frustrate business.  Rather its objective is to facilitate competition in the market and ensure that both consumers and businesses interact for the benefit of each other.</a:t>
            </a:r>
          </a:p>
          <a:p>
            <a:pPr marL="342900" indent="-342900" algn="just">
              <a:lnSpc>
                <a:spcPct val="90000"/>
              </a:lnSpc>
              <a:spcBef>
                <a:spcPct val="20000"/>
              </a:spcBef>
              <a:buClr>
                <a:prstClr val="black"/>
              </a:buClr>
              <a:buSzPct val="75000"/>
              <a:buFont typeface="Wingdings" pitchFamily="2" charset="2"/>
              <a:buChar char="l"/>
              <a:defRPr/>
            </a:pPr>
            <a:r>
              <a:rPr lang="en-GB" sz="2200" kern="0" dirty="0">
                <a:solidFill>
                  <a:prstClr val="black"/>
                </a:solidFill>
                <a:latin typeface="Constantia"/>
              </a:rPr>
              <a:t>Lack of information – when dealing with matters of anti-competition.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850"/>
          </a:xfrm>
        </p:spPr>
        <p:txBody>
          <a:bodyPr>
            <a:normAutofit fontScale="90000"/>
          </a:bodyPr>
          <a:lstStyle/>
          <a:p>
            <a:pPr eaLnBrk="1" fontAlgn="auto" hangingPunct="1">
              <a:spcAft>
                <a:spcPts val="0"/>
              </a:spcAft>
              <a:defRPr/>
            </a:pPr>
            <a:r>
              <a:rPr lang="en-US" sz="4400" b="1" dirty="0" smtClean="0"/>
              <a:t>Reporting anti-competitive practices to Competition Authority</a:t>
            </a:r>
            <a:r>
              <a:rPr lang="en-US" dirty="0" smtClean="0"/>
              <a:t/>
            </a:r>
            <a:br>
              <a:rPr lang="en-US" dirty="0" smtClean="0"/>
            </a:br>
            <a:endParaRPr lang="en-US" dirty="0"/>
          </a:p>
        </p:txBody>
      </p:sp>
      <p:sp>
        <p:nvSpPr>
          <p:cNvPr id="40963" name="Content Placeholder 2"/>
          <p:cNvSpPr>
            <a:spLocks noGrp="1"/>
          </p:cNvSpPr>
          <p:nvPr>
            <p:ph idx="1"/>
          </p:nvPr>
        </p:nvSpPr>
        <p:spPr/>
        <p:txBody>
          <a:bodyPr/>
          <a:lstStyle/>
          <a:p>
            <a:pPr eaLnBrk="1" hangingPunct="1">
              <a:buFont typeface="Wingdings" pitchFamily="2" charset="2"/>
              <a:buChar char="Ø"/>
            </a:pPr>
            <a:r>
              <a:rPr lang="en-US" sz="2800" smtClean="0">
                <a:solidFill>
                  <a:srgbClr val="0070C0"/>
                </a:solidFill>
                <a:latin typeface="Arial" charset="0"/>
                <a:cs typeface="Arial" charset="0"/>
              </a:rPr>
              <a:t>Coming in person to Competition Authority office</a:t>
            </a:r>
          </a:p>
          <a:p>
            <a:pPr eaLnBrk="1" hangingPunct="1">
              <a:buFont typeface="Wingdings" pitchFamily="2" charset="2"/>
              <a:buChar char="Ø"/>
            </a:pPr>
            <a:r>
              <a:rPr lang="en-US" sz="2800" smtClean="0">
                <a:solidFill>
                  <a:srgbClr val="0070C0"/>
                </a:solidFill>
                <a:latin typeface="Arial" charset="0"/>
                <a:cs typeface="Arial" charset="0"/>
              </a:rPr>
              <a:t>Writing a letter</a:t>
            </a:r>
          </a:p>
          <a:p>
            <a:pPr eaLnBrk="1" hangingPunct="1">
              <a:buFont typeface="Wingdings" pitchFamily="2" charset="2"/>
              <a:buChar char="Ø"/>
            </a:pPr>
            <a:r>
              <a:rPr lang="en-US" sz="2800" smtClean="0">
                <a:solidFill>
                  <a:srgbClr val="0070C0"/>
                </a:solidFill>
                <a:latin typeface="Arial" charset="0"/>
                <a:cs typeface="Arial" charset="0"/>
              </a:rPr>
              <a:t>Use of e-mail</a:t>
            </a:r>
          </a:p>
          <a:p>
            <a:pPr eaLnBrk="1" hangingPunct="1">
              <a:buFont typeface="Wingdings" pitchFamily="2" charset="2"/>
              <a:buChar char="Ø"/>
            </a:pPr>
            <a:r>
              <a:rPr lang="en-US" sz="2800" smtClean="0">
                <a:solidFill>
                  <a:srgbClr val="0070C0"/>
                </a:solidFill>
                <a:latin typeface="Arial" charset="0"/>
                <a:cs typeface="Arial" charset="0"/>
              </a:rPr>
              <a:t>Use of fax or telephone </a:t>
            </a:r>
          </a:p>
          <a:p>
            <a:pPr eaLnBrk="1" hangingPunct="1">
              <a:buFont typeface="Wingdings 2" pitchFamily="18" charset="2"/>
              <a:buNone/>
            </a:pP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ln>
            <a:miter lim="800000"/>
            <a:headEnd/>
            <a:tailEnd/>
          </a:ln>
          <a:extLst/>
        </p:spPr>
        <p:style>
          <a:lnRef idx="0">
            <a:scrgbClr r="0" g="0" b="0"/>
          </a:lnRef>
          <a:fillRef idx="1002">
            <a:schemeClr val="lt2"/>
          </a:fillRef>
          <a:effectRef idx="0">
            <a:scrgbClr r="0" g="0" b="0"/>
          </a:effectRef>
          <a:fontRef idx="major"/>
        </p:style>
        <p:txBody>
          <a:bodyPr>
            <a:normAutofit/>
          </a:bodyPr>
          <a:lstStyle/>
          <a:p>
            <a:pPr algn="ctr" eaLnBrk="1" fontAlgn="auto" hangingPunct="1">
              <a:spcAft>
                <a:spcPts val="0"/>
              </a:spcAft>
              <a:defRPr/>
            </a:pPr>
            <a:r>
              <a:rPr lang="en-US" dirty="0" smtClean="0">
                <a:solidFill>
                  <a:schemeClr val="accent1">
                    <a:lumMod val="50000"/>
                  </a:schemeClr>
                </a:solidFill>
              </a:rPr>
              <a:t>THANK YOU</a:t>
            </a:r>
            <a:endParaRPr lang="en-US" dirty="0">
              <a:solidFill>
                <a:schemeClr val="accent1">
                  <a:lumMod val="50000"/>
                </a:schemeClr>
              </a:solidFill>
            </a:endParaRPr>
          </a:p>
        </p:txBody>
      </p:sp>
      <p:sp>
        <p:nvSpPr>
          <p:cNvPr id="41989" name="Content Placeholder 2"/>
          <p:cNvSpPr>
            <a:spLocks noGrp="1"/>
          </p:cNvSpPr>
          <p:nvPr>
            <p:ph idx="1"/>
          </p:nvPr>
        </p:nvSpPr>
        <p:spPr>
          <a:xfrm>
            <a:off x="457200" y="1700213"/>
            <a:ext cx="8229600" cy="4624387"/>
          </a:xfrm>
        </p:spPr>
        <p:txBody>
          <a:bodyPr/>
          <a:lstStyle/>
          <a:p>
            <a:pPr eaLnBrk="1" hangingPunct="1">
              <a:buFont typeface="Wingdings 2" pitchFamily="18" charset="2"/>
              <a:buNone/>
            </a:pPr>
            <a:r>
              <a:rPr lang="en-US" dirty="0" smtClean="0"/>
              <a:t>Contact Details:</a:t>
            </a:r>
          </a:p>
          <a:p>
            <a:pPr eaLnBrk="1" hangingPunct="1">
              <a:buFont typeface="Wingdings 2" pitchFamily="18" charset="2"/>
              <a:buNone/>
            </a:pPr>
            <a:r>
              <a:rPr lang="en-US" dirty="0" smtClean="0"/>
              <a:t>Competition Authority</a:t>
            </a:r>
          </a:p>
          <a:p>
            <a:pPr eaLnBrk="1" hangingPunct="1">
              <a:buFont typeface="Wingdings 2" pitchFamily="18" charset="2"/>
              <a:buNone/>
            </a:pPr>
            <a:r>
              <a:rPr lang="en-US" dirty="0" smtClean="0"/>
              <a:t>Plot 28,Matsitama Road</a:t>
            </a:r>
          </a:p>
          <a:p>
            <a:pPr eaLnBrk="1" hangingPunct="1">
              <a:buFont typeface="Wingdings 2" pitchFamily="18" charset="2"/>
              <a:buNone/>
            </a:pPr>
            <a:r>
              <a:rPr lang="en-US" dirty="0" smtClean="0"/>
              <a:t>Private Bag 00101</a:t>
            </a:r>
          </a:p>
          <a:p>
            <a:pPr eaLnBrk="1" hangingPunct="1">
              <a:buFont typeface="Wingdings 2" pitchFamily="18" charset="2"/>
              <a:buNone/>
            </a:pPr>
            <a:r>
              <a:rPr lang="en-US" dirty="0" smtClean="0"/>
              <a:t>Gaborone</a:t>
            </a:r>
          </a:p>
          <a:p>
            <a:pPr eaLnBrk="1" hangingPunct="1">
              <a:buFont typeface="Wingdings 2" pitchFamily="18" charset="2"/>
              <a:buNone/>
            </a:pPr>
            <a:endParaRPr lang="en-US" dirty="0" smtClean="0"/>
          </a:p>
          <a:p>
            <a:pPr eaLnBrk="1" hangingPunct="1">
              <a:buFont typeface="Wingdings 2" pitchFamily="18" charset="2"/>
              <a:buNone/>
            </a:pPr>
            <a:r>
              <a:rPr lang="en-US" b="1" u="sng" dirty="0" smtClean="0"/>
              <a:t>Tel:(+267)393 4278</a:t>
            </a:r>
            <a:r>
              <a:rPr lang="en-US" dirty="0" smtClean="0"/>
              <a:t>	 </a:t>
            </a:r>
            <a:r>
              <a:rPr lang="en-US" b="1" u="sng" dirty="0" smtClean="0"/>
              <a:t>Fax</a:t>
            </a:r>
            <a:r>
              <a:rPr lang="en-US" b="1" u="sng" dirty="0" smtClean="0">
                <a:sym typeface="Wingdings" pitchFamily="2" charset="2"/>
              </a:rPr>
              <a:t>(+267)3121013</a:t>
            </a:r>
          </a:p>
          <a:p>
            <a:pPr eaLnBrk="1" hangingPunct="1">
              <a:buFont typeface="Wingdings 2" pitchFamily="18" charset="2"/>
              <a:buNone/>
            </a:pPr>
            <a:r>
              <a:rPr lang="en-US" dirty="0" smtClean="0">
                <a:solidFill>
                  <a:srgbClr val="0070C0"/>
                </a:solidFill>
                <a:sym typeface="Wingdings" pitchFamily="2" charset="2"/>
              </a:rPr>
              <a:t>competitionauthority@gmail.com</a:t>
            </a:r>
          </a:p>
          <a:p>
            <a:pPr eaLnBrk="1" hangingPunct="1">
              <a:buFont typeface="Wingdings 2" pitchFamily="18" charset="2"/>
              <a:buNone/>
            </a:pPr>
            <a:endParaRPr lang="en-US" dirty="0" smtClean="0"/>
          </a:p>
          <a:p>
            <a:pPr eaLnBrk="1" hangingPunct="1">
              <a:buFont typeface="Wingdings 2" pitchFamily="18" charset="2"/>
              <a:buNone/>
            </a:pPr>
            <a:endParaRPr lang="en-US" dirty="0" smtClean="0"/>
          </a:p>
          <a:p>
            <a:pPr eaLnBrk="1" hangingPunct="1">
              <a:buFont typeface="Wingdings 2" pitchFamily="18" charset="2"/>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CH" sz="3600" b="1" smtClean="0">
                <a:solidFill>
                  <a:srgbClr val="0070C0"/>
                </a:solidFill>
              </a:rPr>
              <a:t>INTRODUCTION</a:t>
            </a:r>
            <a:endParaRPr lang="en-US" sz="3600" b="1" smtClean="0">
              <a:solidFill>
                <a:srgbClr val="0070C0"/>
              </a:solidFill>
            </a:endParaRPr>
          </a:p>
        </p:txBody>
      </p:sp>
      <p:sp>
        <p:nvSpPr>
          <p:cNvPr id="5" name="Rectangle 3"/>
          <p:cNvSpPr txBox="1">
            <a:spLocks noGrp="1" noChangeArrowheads="1"/>
          </p:cNvSpPr>
          <p:nvPr>
            <p:ph idx="1"/>
          </p:nvPr>
        </p:nvSpPr>
        <p:spPr/>
        <p:txBody>
          <a:bodyPr/>
          <a:lstStyle/>
          <a:p>
            <a:pPr marL="342900" indent="-342900" algn="just" eaLnBrk="1" hangingPunct="1">
              <a:lnSpc>
                <a:spcPct val="90000"/>
              </a:lnSpc>
              <a:buClr>
                <a:schemeClr val="tx1"/>
              </a:buClr>
              <a:buSzPct val="75000"/>
              <a:buFont typeface="Wingdings" pitchFamily="2" charset="2"/>
              <a:buChar char="l"/>
              <a:defRPr/>
            </a:pPr>
            <a:endParaRPr lang="en-GB" sz="2400" kern="0" dirty="0" smtClean="0"/>
          </a:p>
          <a:p>
            <a:pPr marL="342900" indent="-342900" algn="just" eaLnBrk="1" hangingPunct="1">
              <a:lnSpc>
                <a:spcPct val="90000"/>
              </a:lnSpc>
              <a:buClr>
                <a:schemeClr val="tx1"/>
              </a:buClr>
              <a:buSzPct val="75000"/>
              <a:buFont typeface="Wingdings" pitchFamily="2" charset="2"/>
              <a:buChar char="l"/>
              <a:defRPr/>
            </a:pPr>
            <a:r>
              <a:rPr lang="en-GB" sz="2400" kern="0" dirty="0" smtClean="0"/>
              <a:t>Competition </a:t>
            </a:r>
            <a:r>
              <a:rPr lang="en-GB" sz="2400" kern="0" dirty="0"/>
              <a:t>Authority commissioned on </a:t>
            </a:r>
            <a:r>
              <a:rPr lang="en-GB" sz="2400" u="sng" kern="0" spc="-100" dirty="0"/>
              <a:t>18 April 2011</a:t>
            </a:r>
          </a:p>
          <a:p>
            <a:pPr marL="342900" indent="-342900" algn="just" eaLnBrk="1" hangingPunct="1">
              <a:lnSpc>
                <a:spcPct val="90000"/>
              </a:lnSpc>
              <a:buClr>
                <a:schemeClr val="tx1"/>
              </a:buClr>
              <a:buSzPct val="75000"/>
              <a:buFont typeface="Wingdings" pitchFamily="2" charset="2"/>
              <a:buChar char="l"/>
              <a:defRPr/>
            </a:pPr>
            <a:endParaRPr lang="en-GB" sz="1200" kern="0" dirty="0"/>
          </a:p>
          <a:p>
            <a:pPr marL="342900" indent="-342900" algn="just" eaLnBrk="1" hangingPunct="1">
              <a:lnSpc>
                <a:spcPct val="90000"/>
              </a:lnSpc>
              <a:buClr>
                <a:schemeClr val="tx1"/>
              </a:buClr>
              <a:buSzPct val="75000"/>
              <a:buFont typeface="Wingdings" pitchFamily="2" charset="2"/>
              <a:buChar char="l"/>
              <a:defRPr/>
            </a:pPr>
            <a:r>
              <a:rPr lang="en-GB" sz="2400" kern="0" dirty="0"/>
              <a:t>It was created by an Act of Parliament, namely, the Competition Act of 2009.  The Competition Act is a derivative of the Competition Policy of </a:t>
            </a:r>
            <a:r>
              <a:rPr lang="en-GB" sz="2400" kern="0" dirty="0" smtClean="0"/>
              <a:t>2005</a:t>
            </a:r>
          </a:p>
          <a:p>
            <a:pPr marL="342900" indent="-342900" algn="just" eaLnBrk="1" hangingPunct="1">
              <a:lnSpc>
                <a:spcPct val="90000"/>
              </a:lnSpc>
              <a:buClr>
                <a:schemeClr val="tx1"/>
              </a:buClr>
              <a:buSzPct val="75000"/>
              <a:buFont typeface="Wingdings" pitchFamily="2" charset="2"/>
              <a:buChar char="l"/>
              <a:defRPr/>
            </a:pPr>
            <a:endParaRPr lang="en-GB" sz="1200" kern="0" dirty="0"/>
          </a:p>
          <a:p>
            <a:pPr marL="342900" indent="-342900" algn="just" eaLnBrk="1" hangingPunct="1">
              <a:lnSpc>
                <a:spcPct val="90000"/>
              </a:lnSpc>
              <a:buClr>
                <a:schemeClr val="tx1"/>
              </a:buClr>
              <a:buSzPct val="75000"/>
              <a:buFont typeface="Wingdings" pitchFamily="2" charset="2"/>
              <a:buChar char="l"/>
              <a:defRPr/>
            </a:pPr>
            <a:r>
              <a:rPr lang="en-GB" sz="2400" kern="0" dirty="0"/>
              <a:t>Rules and Regulations (for the Act) became effective on 14</a:t>
            </a:r>
            <a:r>
              <a:rPr lang="en-GB" sz="2400" kern="0" baseline="30000" dirty="0"/>
              <a:t>th</a:t>
            </a:r>
            <a:r>
              <a:rPr lang="en-GB" sz="2400" kern="0" dirty="0"/>
              <a:t> October 2011</a:t>
            </a:r>
          </a:p>
          <a:p>
            <a:pPr marL="342900" indent="-342900" algn="just" eaLnBrk="1" hangingPunct="1">
              <a:lnSpc>
                <a:spcPct val="90000"/>
              </a:lnSpc>
              <a:buClr>
                <a:schemeClr val="tx1"/>
              </a:buClr>
              <a:buSzPct val="75000"/>
              <a:buFont typeface="Wingdings" pitchFamily="2" charset="2"/>
              <a:buChar char="l"/>
              <a:defRPr/>
            </a:pPr>
            <a:endParaRPr lang="en-GB" sz="1200" kern="0" dirty="0"/>
          </a:p>
          <a:p>
            <a:pPr marL="342900" indent="-342900" algn="just" eaLnBrk="1" hangingPunct="1">
              <a:lnSpc>
                <a:spcPct val="90000"/>
              </a:lnSpc>
              <a:buClr>
                <a:schemeClr val="tx1"/>
              </a:buClr>
              <a:buSzPct val="75000"/>
              <a:buFont typeface="Wingdings" pitchFamily="2" charset="2"/>
              <a:buChar char="l"/>
              <a:defRPr/>
            </a:pPr>
            <a:r>
              <a:rPr lang="en-GB" sz="2400" kern="0" dirty="0"/>
              <a:t>Similar to other Competition bodies around the globe, the Competition Authority (Botswana) is a statutory body set up to ensure fair trading in the Botswana market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CH" sz="3600" b="1" smtClean="0">
                <a:solidFill>
                  <a:srgbClr val="0070C0"/>
                </a:solidFill>
              </a:rPr>
              <a:t>INTRODUCTION</a:t>
            </a:r>
            <a:endParaRPr lang="en-US" sz="3600" b="1" smtClean="0">
              <a:solidFill>
                <a:srgbClr val="0070C0"/>
              </a:solidFill>
            </a:endParaRPr>
          </a:p>
        </p:txBody>
      </p:sp>
      <p:sp>
        <p:nvSpPr>
          <p:cNvPr id="4" name="Rectangle 3"/>
          <p:cNvSpPr txBox="1">
            <a:spLocks noGrp="1" noChangeArrowheads="1"/>
          </p:cNvSpPr>
          <p:nvPr>
            <p:ph idx="1"/>
          </p:nvPr>
        </p:nvSpPr>
        <p:spPr/>
        <p:txBody>
          <a:bodyPr/>
          <a:lstStyle/>
          <a:p>
            <a:pPr marL="342900" indent="-342900" algn="just" eaLnBrk="1" hangingPunct="1">
              <a:lnSpc>
                <a:spcPct val="90000"/>
              </a:lnSpc>
              <a:buClr>
                <a:schemeClr val="tx1"/>
              </a:buClr>
              <a:buSzPct val="75000"/>
              <a:buFont typeface="Wingdings" pitchFamily="2" charset="2"/>
              <a:buChar char="l"/>
              <a:defRPr/>
            </a:pPr>
            <a:endParaRPr lang="en-GB" sz="2400" u="sng" kern="0" dirty="0" smtClean="0"/>
          </a:p>
          <a:p>
            <a:pPr marL="342900" indent="-342900" algn="just" eaLnBrk="1" hangingPunct="1">
              <a:lnSpc>
                <a:spcPct val="90000"/>
              </a:lnSpc>
              <a:buClr>
                <a:schemeClr val="tx1"/>
              </a:buClr>
              <a:buSzPct val="75000"/>
              <a:buFont typeface="Wingdings" pitchFamily="2" charset="2"/>
              <a:buChar char="l"/>
              <a:defRPr/>
            </a:pPr>
            <a:r>
              <a:rPr lang="en-GB" sz="2400" u="sng" kern="0" dirty="0" smtClean="0"/>
              <a:t>The </a:t>
            </a:r>
            <a:r>
              <a:rPr lang="en-GB" sz="2400" u="sng" kern="0" dirty="0"/>
              <a:t>mandate</a:t>
            </a:r>
            <a:r>
              <a:rPr lang="en-GB" sz="2400" kern="0" dirty="0"/>
              <a:t>: - responsible for the prevention and redress of anti-competitive practices in the economy, and the removal of constraints on the free play of competition in the </a:t>
            </a:r>
            <a:r>
              <a:rPr lang="en-GB" sz="2400" kern="0" dirty="0" smtClean="0"/>
              <a:t>market </a:t>
            </a:r>
            <a:r>
              <a:rPr lang="en-GB" sz="2400" kern="0" dirty="0" smtClean="0">
                <a:solidFill>
                  <a:srgbClr val="FF0000"/>
                </a:solidFill>
              </a:rPr>
              <a:t>(VISION STATEMENT: </a:t>
            </a:r>
            <a:r>
              <a:rPr lang="en-GB" sz="2400" b="1" kern="0" dirty="0" smtClean="0">
                <a:solidFill>
                  <a:srgbClr val="FF0000"/>
                </a:solidFill>
              </a:rPr>
              <a:t>To secure prosperity through fair markets</a:t>
            </a:r>
            <a:r>
              <a:rPr lang="en-GB" sz="2400" kern="0" dirty="0" smtClean="0">
                <a:solidFill>
                  <a:srgbClr val="FF0000"/>
                </a:solidFill>
              </a:rPr>
              <a:t>)</a:t>
            </a:r>
            <a:endParaRPr lang="en-GB" sz="2400" kern="0" dirty="0"/>
          </a:p>
          <a:p>
            <a:pPr marL="342900" indent="-342900" algn="just" eaLnBrk="1" hangingPunct="1">
              <a:lnSpc>
                <a:spcPct val="90000"/>
              </a:lnSpc>
              <a:buClr>
                <a:schemeClr val="tx1"/>
              </a:buClr>
              <a:buSzPct val="75000"/>
              <a:buFont typeface="Wingdings" pitchFamily="2" charset="2"/>
              <a:buChar char="l"/>
              <a:defRPr/>
            </a:pPr>
            <a:endParaRPr lang="en-GB" sz="2400" kern="0" dirty="0"/>
          </a:p>
          <a:p>
            <a:pPr marL="342900" indent="-342900" eaLnBrk="1" hangingPunct="1">
              <a:lnSpc>
                <a:spcPct val="90000"/>
              </a:lnSpc>
              <a:buClr>
                <a:schemeClr val="tx1"/>
              </a:buClr>
              <a:buSzPct val="75000"/>
              <a:buFont typeface="Wingdings" pitchFamily="2" charset="2"/>
              <a:buChar char="l"/>
              <a:defRPr/>
            </a:pPr>
            <a:r>
              <a:rPr lang="en-GB" sz="2400" kern="0" dirty="0"/>
              <a:t>An </a:t>
            </a:r>
            <a:r>
              <a:rPr lang="en-GB" sz="2400" u="sng" kern="0" dirty="0"/>
              <a:t>Independent body</a:t>
            </a:r>
            <a:r>
              <a:rPr lang="en-GB" sz="2400" kern="0" dirty="0"/>
              <a:t>: - financed by Government but maintains autonomy in its operations</a:t>
            </a:r>
          </a:p>
          <a:p>
            <a:pPr marL="342900" indent="-342900" eaLnBrk="1" hangingPunct="1">
              <a:lnSpc>
                <a:spcPct val="90000"/>
              </a:lnSpc>
              <a:buClr>
                <a:schemeClr val="tx1"/>
              </a:buClr>
              <a:buSzPct val="75000"/>
              <a:buFont typeface="Wingdings" pitchFamily="2" charset="2"/>
              <a:buChar char="l"/>
              <a:defRPr/>
            </a:pPr>
            <a:endParaRPr lang="en-GB" sz="2400" kern="0" dirty="0"/>
          </a:p>
          <a:p>
            <a:pPr marL="342900" indent="-342900" eaLnBrk="1" hangingPunct="1">
              <a:lnSpc>
                <a:spcPct val="90000"/>
              </a:lnSpc>
              <a:buClr>
                <a:schemeClr val="tx1"/>
              </a:buClr>
              <a:buSzPct val="75000"/>
              <a:buFont typeface="Wingdings" pitchFamily="2" charset="2"/>
              <a:buChar char="l"/>
              <a:defRPr/>
            </a:pPr>
            <a:r>
              <a:rPr lang="en-GB" sz="2400" kern="0" dirty="0"/>
              <a:t>It is therefore termed a parastatal or quasi-government entity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CH" sz="3600" b="1" smtClean="0">
                <a:solidFill>
                  <a:srgbClr val="0070C0"/>
                </a:solidFill>
              </a:rPr>
              <a:t>RATIONALE</a:t>
            </a:r>
            <a:endParaRPr lang="en-US" sz="3600" b="1" smtClean="0">
              <a:solidFill>
                <a:srgbClr val="0070C0"/>
              </a:solidFill>
            </a:endParaRPr>
          </a:p>
        </p:txBody>
      </p:sp>
      <p:sp>
        <p:nvSpPr>
          <p:cNvPr id="5" name="Rectangle 3"/>
          <p:cNvSpPr txBox="1">
            <a:spLocks noGrp="1" noChangeArrowheads="1"/>
          </p:cNvSpPr>
          <p:nvPr>
            <p:ph idx="1"/>
          </p:nvPr>
        </p:nvSpPr>
        <p:spPr/>
        <p:txBody>
          <a:bodyPr/>
          <a:lstStyle/>
          <a:p>
            <a:pPr marL="457200" indent="-457200" algn="just" eaLnBrk="1" hangingPunct="1">
              <a:lnSpc>
                <a:spcPct val="90000"/>
              </a:lnSpc>
              <a:buClr>
                <a:schemeClr val="tx1"/>
              </a:buClr>
              <a:buSzPct val="75000"/>
              <a:buFont typeface="+mj-lt"/>
              <a:buAutoNum type="arabicPeriod"/>
              <a:defRPr/>
            </a:pPr>
            <a:endParaRPr lang="en-GB" sz="2400" u="sng" kern="0" dirty="0" smtClean="0"/>
          </a:p>
          <a:p>
            <a:pPr marL="457200" indent="-457200" algn="just" eaLnBrk="1" hangingPunct="1">
              <a:lnSpc>
                <a:spcPct val="90000"/>
              </a:lnSpc>
              <a:buClr>
                <a:schemeClr val="tx1"/>
              </a:buClr>
              <a:buSzPct val="75000"/>
              <a:buFont typeface="+mj-lt"/>
              <a:buAutoNum type="arabicPeriod"/>
              <a:defRPr/>
            </a:pPr>
            <a:r>
              <a:rPr lang="en-GB" sz="2400" u="sng" kern="0" dirty="0" smtClean="0"/>
              <a:t>The </a:t>
            </a:r>
            <a:r>
              <a:rPr lang="en-GB" sz="2400" u="sng" kern="0" dirty="0"/>
              <a:t>economic mapping</a:t>
            </a:r>
            <a:r>
              <a:rPr lang="en-GB" sz="2400" kern="0" dirty="0"/>
              <a:t> commissioned by Government identified the following:</a:t>
            </a:r>
          </a:p>
          <a:p>
            <a:pPr marL="342900" indent="-342900" algn="just" eaLnBrk="1" hangingPunct="1">
              <a:lnSpc>
                <a:spcPct val="90000"/>
              </a:lnSpc>
              <a:buClr>
                <a:schemeClr val="tx1"/>
              </a:buClr>
              <a:buSzPct val="75000"/>
              <a:buFont typeface="Wingdings" pitchFamily="2" charset="2"/>
              <a:buChar char="l"/>
              <a:defRPr/>
            </a:pPr>
            <a:endParaRPr lang="en-GB" sz="2400" u="sng" kern="0" spc="-100" dirty="0"/>
          </a:p>
          <a:p>
            <a:pPr marL="971550" lvl="1" indent="-514350" algn="just" eaLnBrk="1" hangingPunct="1">
              <a:lnSpc>
                <a:spcPct val="90000"/>
              </a:lnSpc>
              <a:buClr>
                <a:schemeClr val="tx1"/>
              </a:buClr>
              <a:buSzPct val="75000"/>
              <a:buFont typeface="+mj-lt"/>
              <a:buAutoNum type="romanLcPeriod"/>
              <a:defRPr/>
            </a:pPr>
            <a:r>
              <a:rPr lang="en-GB" kern="0" dirty="0"/>
              <a:t>There was market dominance e.g. in the meat industry, sugar industry, beverages, mining and the motor vehicle distribution sectors.  Firms in these sectors were found to enjoy substantial market power. As a consequence tendering for public procurement may be open to collusion amongst bidders.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CH" sz="3600" b="1" smtClean="0">
                <a:solidFill>
                  <a:srgbClr val="0070C0"/>
                </a:solidFill>
              </a:rPr>
              <a:t>RATIONALE </a:t>
            </a:r>
            <a:r>
              <a:rPr lang="fr-CH" sz="2400" b="1" smtClean="0">
                <a:solidFill>
                  <a:srgbClr val="0070C0"/>
                </a:solidFill>
              </a:rPr>
              <a:t>(CONT’D)</a:t>
            </a:r>
            <a:endParaRPr lang="en-US" sz="3600" b="1" smtClean="0">
              <a:solidFill>
                <a:srgbClr val="0070C0"/>
              </a:solidFill>
            </a:endParaRPr>
          </a:p>
        </p:txBody>
      </p:sp>
      <p:sp>
        <p:nvSpPr>
          <p:cNvPr id="5" name="Rectangle 3"/>
          <p:cNvSpPr txBox="1">
            <a:spLocks noGrp="1" noChangeArrowheads="1"/>
          </p:cNvSpPr>
          <p:nvPr>
            <p:ph idx="1"/>
          </p:nvPr>
        </p:nvSpPr>
        <p:spPr/>
        <p:txBody>
          <a:bodyPr/>
          <a:lstStyle/>
          <a:p>
            <a:pPr marL="971550" lvl="1" indent="-514350" algn="just" eaLnBrk="1" hangingPunct="1">
              <a:lnSpc>
                <a:spcPct val="90000"/>
              </a:lnSpc>
              <a:buClr>
                <a:schemeClr val="tx1"/>
              </a:buClr>
              <a:buSzPct val="75000"/>
              <a:buFontTx/>
              <a:buAutoNum type="romanLcPeriod" startAt="2"/>
              <a:defRPr/>
            </a:pPr>
            <a:endParaRPr lang="en-GB" kern="0" dirty="0" smtClean="0"/>
          </a:p>
          <a:p>
            <a:pPr marL="971550" lvl="1" indent="-514350" algn="just" eaLnBrk="1" hangingPunct="1">
              <a:lnSpc>
                <a:spcPct val="90000"/>
              </a:lnSpc>
              <a:buClr>
                <a:schemeClr val="tx1"/>
              </a:buClr>
              <a:buSzPct val="75000"/>
              <a:buFontTx/>
              <a:buAutoNum type="romanLcPeriod" startAt="2"/>
              <a:defRPr/>
            </a:pPr>
            <a:r>
              <a:rPr lang="en-GB" kern="0" dirty="0" smtClean="0"/>
              <a:t>There </a:t>
            </a:r>
            <a:r>
              <a:rPr lang="en-GB" kern="0" dirty="0"/>
              <a:t>were also instances of creation of cartels (horizontal agreements), market allocation, bid rigging, price fixing, predatory pricing, and possible abuse of dominance in monopolistic environments.  These anti-competitive practices crucially required the establishment of the Competition Authority to address.</a:t>
            </a:r>
          </a:p>
          <a:p>
            <a:pPr marL="971550" lvl="1" indent="-514350" algn="just" eaLnBrk="1" hangingPunct="1">
              <a:lnSpc>
                <a:spcPct val="90000"/>
              </a:lnSpc>
              <a:buClr>
                <a:schemeClr val="tx1"/>
              </a:buClr>
              <a:buSzPct val="75000"/>
              <a:buFontTx/>
              <a:buAutoNum type="romanLcPeriod" startAt="2"/>
              <a:defRPr/>
            </a:pPr>
            <a:r>
              <a:rPr lang="en-GB" kern="0" dirty="0"/>
              <a:t>There was a rapid increase of chain stores and supermarkets, franchising as well as the proliferation of distance selling which tended to exclude local firms.</a:t>
            </a:r>
          </a:p>
          <a:p>
            <a:pPr marL="457200" indent="-457200" algn="just" eaLnBrk="1" hangingPunct="1">
              <a:lnSpc>
                <a:spcPct val="90000"/>
              </a:lnSpc>
              <a:buClr>
                <a:schemeClr val="tx1"/>
              </a:buClr>
              <a:buSzPct val="75000"/>
              <a:buFont typeface="+mj-lt"/>
              <a:buAutoNum type="arabicPeriod"/>
              <a:defRPr/>
            </a:pPr>
            <a:endParaRPr lang="en-GB" sz="2400" u="sng" kern="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CH" sz="3600" b="1" smtClean="0">
                <a:solidFill>
                  <a:srgbClr val="0070C0"/>
                </a:solidFill>
              </a:rPr>
              <a:t>RATIONALE </a:t>
            </a:r>
            <a:r>
              <a:rPr lang="fr-CH" sz="2400" b="1" smtClean="0">
                <a:solidFill>
                  <a:srgbClr val="0070C0"/>
                </a:solidFill>
              </a:rPr>
              <a:t>(CONT’D)</a:t>
            </a:r>
            <a:endParaRPr lang="en-US" sz="3600" b="1" smtClean="0">
              <a:solidFill>
                <a:srgbClr val="0070C0"/>
              </a:solidFill>
            </a:endParaRPr>
          </a:p>
        </p:txBody>
      </p:sp>
      <p:sp>
        <p:nvSpPr>
          <p:cNvPr id="5" name="Rectangle 3"/>
          <p:cNvSpPr txBox="1">
            <a:spLocks noGrp="1" noChangeArrowheads="1"/>
          </p:cNvSpPr>
          <p:nvPr>
            <p:ph idx="1"/>
          </p:nvPr>
        </p:nvSpPr>
        <p:spPr/>
        <p:txBody>
          <a:bodyPr/>
          <a:lstStyle/>
          <a:p>
            <a:pPr marL="971550" lvl="1" indent="-514350" algn="just" eaLnBrk="1" hangingPunct="1">
              <a:lnSpc>
                <a:spcPct val="90000"/>
              </a:lnSpc>
              <a:buClr>
                <a:schemeClr val="tx1"/>
              </a:buClr>
              <a:buSzPct val="75000"/>
              <a:buFontTx/>
              <a:buAutoNum type="romanLcPeriod" startAt="2"/>
              <a:defRPr/>
            </a:pPr>
            <a:endParaRPr lang="en-GB" kern="0" dirty="0" smtClean="0"/>
          </a:p>
          <a:p>
            <a:pPr marL="457200" indent="-457200" algn="just" eaLnBrk="1" hangingPunct="1">
              <a:lnSpc>
                <a:spcPct val="90000"/>
              </a:lnSpc>
              <a:buClr>
                <a:schemeClr val="tx1"/>
              </a:buClr>
              <a:buSzPct val="75000"/>
              <a:buFont typeface="+mj-lt"/>
              <a:buAutoNum type="arabicPeriod"/>
              <a:defRPr/>
            </a:pPr>
            <a:endParaRPr lang="en-GB" sz="2400" u="sng" kern="0" dirty="0" smtClean="0"/>
          </a:p>
        </p:txBody>
      </p:sp>
      <p:sp>
        <p:nvSpPr>
          <p:cNvPr id="4" name="Rectangle 3"/>
          <p:cNvSpPr txBox="1">
            <a:spLocks noChangeArrowheads="1"/>
          </p:cNvSpPr>
          <p:nvPr/>
        </p:nvSpPr>
        <p:spPr>
          <a:xfrm>
            <a:off x="838200" y="2362200"/>
            <a:ext cx="7693025" cy="3724275"/>
          </a:xfrm>
          <a:prstGeom prst="rect">
            <a:avLst/>
          </a:prstGeom>
        </p:spPr>
        <p:txBody>
          <a:bodyPr/>
          <a:lstStyle/>
          <a:p>
            <a:pPr lvl="1" algn="just">
              <a:lnSpc>
                <a:spcPct val="90000"/>
              </a:lnSpc>
              <a:spcBef>
                <a:spcPct val="20000"/>
              </a:spcBef>
              <a:buClr>
                <a:schemeClr val="tx1"/>
              </a:buClr>
              <a:buSzPct val="75000"/>
              <a:defRPr/>
            </a:pPr>
            <a:endParaRPr lang="en-GB" sz="2400" kern="0" dirty="0"/>
          </a:p>
          <a:p>
            <a:pPr marL="971550" lvl="1" indent="-514350" algn="just">
              <a:lnSpc>
                <a:spcPct val="90000"/>
              </a:lnSpc>
              <a:spcBef>
                <a:spcPct val="20000"/>
              </a:spcBef>
              <a:buClr>
                <a:schemeClr val="tx1"/>
              </a:buClr>
              <a:buSzPct val="75000"/>
              <a:buFontTx/>
              <a:buAutoNum type="romanLcPeriod" startAt="4"/>
              <a:defRPr/>
            </a:pPr>
            <a:r>
              <a:rPr lang="en-GB" sz="2400" kern="0" dirty="0"/>
              <a:t>There was also recognition that there existed legislation and regulations that hindered competition in the market (particularly entry into the market).  The idea was to bring all pieces of legislation that affect competition under one Act, viz the Competition Act, to be implemented and enforced by the Competition Authority.</a:t>
            </a:r>
          </a:p>
          <a:p>
            <a:pPr marL="971550" lvl="1" indent="-514350" algn="just">
              <a:lnSpc>
                <a:spcPct val="90000"/>
              </a:lnSpc>
              <a:spcBef>
                <a:spcPct val="20000"/>
              </a:spcBef>
              <a:buClr>
                <a:schemeClr val="tx1"/>
              </a:buClr>
              <a:buSzPct val="75000"/>
              <a:buFontTx/>
              <a:buAutoNum type="romanLcPeriod" startAt="4"/>
              <a:defRPr/>
            </a:pPr>
            <a:endParaRPr lang="en-GB" kern="0" dirty="0"/>
          </a:p>
          <a:p>
            <a:pPr algn="just">
              <a:lnSpc>
                <a:spcPct val="90000"/>
              </a:lnSpc>
              <a:spcBef>
                <a:spcPct val="20000"/>
              </a:spcBef>
              <a:buClr>
                <a:schemeClr val="tx1"/>
              </a:buClr>
              <a:buSzPct val="75000"/>
              <a:defRPr/>
            </a:pPr>
            <a:endParaRPr lang="en-GB" sz="2400" kern="0" dirty="0"/>
          </a:p>
          <a:p>
            <a:pPr algn="just">
              <a:lnSpc>
                <a:spcPct val="90000"/>
              </a:lnSpc>
              <a:spcBef>
                <a:spcPct val="20000"/>
              </a:spcBef>
              <a:buClr>
                <a:schemeClr val="tx1"/>
              </a:buClr>
              <a:buSzPct val="75000"/>
              <a:defRPr/>
            </a:pPr>
            <a:endParaRPr lang="en-GB" sz="2400" kern="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CH" sz="3600" b="1" smtClean="0">
                <a:solidFill>
                  <a:srgbClr val="0070C0"/>
                </a:solidFill>
              </a:rPr>
              <a:t>RATIONALE </a:t>
            </a:r>
            <a:r>
              <a:rPr lang="fr-CH" sz="2400" b="1" smtClean="0">
                <a:solidFill>
                  <a:srgbClr val="0070C0"/>
                </a:solidFill>
              </a:rPr>
              <a:t>(CONT’D)</a:t>
            </a:r>
            <a:endParaRPr lang="en-US" sz="3600" b="1" smtClean="0">
              <a:solidFill>
                <a:srgbClr val="0070C0"/>
              </a:solidFill>
            </a:endParaRPr>
          </a:p>
        </p:txBody>
      </p:sp>
      <p:sp>
        <p:nvSpPr>
          <p:cNvPr id="5" name="Rectangle 3"/>
          <p:cNvSpPr txBox="1">
            <a:spLocks noGrp="1" noChangeArrowheads="1"/>
          </p:cNvSpPr>
          <p:nvPr>
            <p:ph idx="1"/>
          </p:nvPr>
        </p:nvSpPr>
        <p:spPr/>
        <p:txBody>
          <a:bodyPr/>
          <a:lstStyle/>
          <a:p>
            <a:pPr marL="971550" lvl="1" indent="-514350" algn="just" eaLnBrk="1" hangingPunct="1">
              <a:lnSpc>
                <a:spcPct val="90000"/>
              </a:lnSpc>
              <a:buClr>
                <a:schemeClr val="tx1"/>
              </a:buClr>
              <a:buSzPct val="75000"/>
              <a:buFontTx/>
              <a:buAutoNum type="romanLcPeriod" startAt="2"/>
              <a:defRPr/>
            </a:pPr>
            <a:endParaRPr lang="en-GB" kern="0" dirty="0" smtClean="0"/>
          </a:p>
          <a:p>
            <a:pPr marL="457200" indent="-457200" algn="just" eaLnBrk="1" hangingPunct="1">
              <a:lnSpc>
                <a:spcPct val="90000"/>
              </a:lnSpc>
              <a:buClr>
                <a:schemeClr val="tx1"/>
              </a:buClr>
              <a:buSzPct val="75000"/>
              <a:buFont typeface="+mj-lt"/>
              <a:buAutoNum type="arabicPeriod"/>
              <a:defRPr/>
            </a:pPr>
            <a:endParaRPr lang="en-GB" sz="2400" u="sng" kern="0" dirty="0" smtClean="0"/>
          </a:p>
        </p:txBody>
      </p:sp>
      <p:sp>
        <p:nvSpPr>
          <p:cNvPr id="4" name="Rectangle 3"/>
          <p:cNvSpPr txBox="1">
            <a:spLocks noChangeArrowheads="1"/>
          </p:cNvSpPr>
          <p:nvPr/>
        </p:nvSpPr>
        <p:spPr>
          <a:xfrm>
            <a:off x="838200" y="2362200"/>
            <a:ext cx="7693025" cy="3724275"/>
          </a:xfrm>
          <a:prstGeom prst="rect">
            <a:avLst/>
          </a:prstGeom>
        </p:spPr>
        <p:txBody>
          <a:bodyPr/>
          <a:lstStyle/>
          <a:p>
            <a:pPr lvl="1" algn="just">
              <a:lnSpc>
                <a:spcPct val="90000"/>
              </a:lnSpc>
              <a:spcBef>
                <a:spcPct val="20000"/>
              </a:spcBef>
              <a:buClr>
                <a:schemeClr val="tx1"/>
              </a:buClr>
              <a:buSzPct val="75000"/>
              <a:defRPr/>
            </a:pPr>
            <a:endParaRPr lang="en-GB" sz="2400" kern="0" dirty="0"/>
          </a:p>
          <a:p>
            <a:pPr marL="971550" lvl="1" indent="-514350" algn="just">
              <a:lnSpc>
                <a:spcPct val="90000"/>
              </a:lnSpc>
              <a:spcBef>
                <a:spcPct val="20000"/>
              </a:spcBef>
              <a:buClr>
                <a:schemeClr val="tx1"/>
              </a:buClr>
              <a:buSzPct val="75000"/>
              <a:buFontTx/>
              <a:buAutoNum type="romanLcPeriod" startAt="4"/>
              <a:defRPr/>
            </a:pPr>
            <a:endParaRPr lang="en-GB" kern="0" dirty="0"/>
          </a:p>
          <a:p>
            <a:pPr algn="just">
              <a:lnSpc>
                <a:spcPct val="90000"/>
              </a:lnSpc>
              <a:spcBef>
                <a:spcPct val="20000"/>
              </a:spcBef>
              <a:buClr>
                <a:schemeClr val="tx1"/>
              </a:buClr>
              <a:buSzPct val="75000"/>
              <a:defRPr/>
            </a:pPr>
            <a:endParaRPr lang="en-GB" sz="2400" kern="0" dirty="0"/>
          </a:p>
          <a:p>
            <a:pPr algn="just">
              <a:lnSpc>
                <a:spcPct val="90000"/>
              </a:lnSpc>
              <a:spcBef>
                <a:spcPct val="20000"/>
              </a:spcBef>
              <a:buClr>
                <a:schemeClr val="tx1"/>
              </a:buClr>
              <a:buSzPct val="75000"/>
              <a:defRPr/>
            </a:pPr>
            <a:endParaRPr lang="en-GB" sz="2400" kern="0" dirty="0"/>
          </a:p>
        </p:txBody>
      </p:sp>
      <p:sp>
        <p:nvSpPr>
          <p:cNvPr id="6" name="Rectangle 3"/>
          <p:cNvSpPr txBox="1">
            <a:spLocks noChangeArrowheads="1"/>
          </p:cNvSpPr>
          <p:nvPr/>
        </p:nvSpPr>
        <p:spPr>
          <a:xfrm>
            <a:off x="990600" y="2514600"/>
            <a:ext cx="7693025" cy="3724275"/>
          </a:xfrm>
          <a:prstGeom prst="rect">
            <a:avLst/>
          </a:prstGeom>
        </p:spPr>
        <p:txBody>
          <a:bodyPr/>
          <a:lstStyle/>
          <a:p>
            <a:pPr lvl="1" algn="just">
              <a:lnSpc>
                <a:spcPct val="90000"/>
              </a:lnSpc>
              <a:spcBef>
                <a:spcPct val="20000"/>
              </a:spcBef>
              <a:buClr>
                <a:schemeClr val="tx1"/>
              </a:buClr>
              <a:buSzPct val="75000"/>
              <a:defRPr/>
            </a:pPr>
            <a:endParaRPr lang="en-GB" kern="0" dirty="0"/>
          </a:p>
          <a:p>
            <a:pPr marL="457200" indent="-457200" algn="just">
              <a:lnSpc>
                <a:spcPct val="90000"/>
              </a:lnSpc>
              <a:spcBef>
                <a:spcPct val="20000"/>
              </a:spcBef>
              <a:buClr>
                <a:schemeClr val="tx1"/>
              </a:buClr>
              <a:buSzPct val="75000"/>
              <a:buFontTx/>
              <a:buAutoNum type="arabicPeriod" startAt="2"/>
              <a:defRPr/>
            </a:pPr>
            <a:r>
              <a:rPr lang="en-GB" sz="2400" u="sng" kern="0" dirty="0"/>
              <a:t>The regional and global benchmarking</a:t>
            </a:r>
            <a:r>
              <a:rPr lang="en-GB" sz="2400" kern="0" dirty="0"/>
              <a:t> showed that many other countries had set-up such entities to improve their market competitiveness.</a:t>
            </a:r>
          </a:p>
          <a:p>
            <a:pPr marL="457200" indent="-457200" algn="just">
              <a:lnSpc>
                <a:spcPct val="90000"/>
              </a:lnSpc>
              <a:spcBef>
                <a:spcPct val="20000"/>
              </a:spcBef>
              <a:buClr>
                <a:schemeClr val="tx1"/>
              </a:buClr>
              <a:buSzPct val="75000"/>
              <a:buFontTx/>
              <a:buAutoNum type="arabicPeriod" startAt="2"/>
              <a:defRPr/>
            </a:pPr>
            <a:endParaRPr lang="en-GB" sz="2400" kern="0" dirty="0"/>
          </a:p>
          <a:p>
            <a:pPr marL="457200" indent="-457200" algn="just">
              <a:lnSpc>
                <a:spcPct val="90000"/>
              </a:lnSpc>
              <a:spcBef>
                <a:spcPct val="20000"/>
              </a:spcBef>
              <a:buClr>
                <a:schemeClr val="tx1"/>
              </a:buClr>
              <a:buSzPct val="75000"/>
              <a:buFontTx/>
              <a:buAutoNum type="arabicPeriod" startAt="2"/>
              <a:defRPr/>
            </a:pPr>
            <a:r>
              <a:rPr lang="en-GB" sz="2400" u="sng" kern="0" dirty="0"/>
              <a:t>Botswana National Vision</a:t>
            </a:r>
            <a:r>
              <a:rPr lang="en-GB" sz="2400" kern="0" dirty="0"/>
              <a:t> (Vision 2016) emphasises the need to promote competitive markets; with the high level objective to transform the country into a competitive, winning and prosperous nation.</a:t>
            </a:r>
          </a:p>
          <a:p>
            <a:pPr algn="just">
              <a:lnSpc>
                <a:spcPct val="90000"/>
              </a:lnSpc>
              <a:spcBef>
                <a:spcPct val="20000"/>
              </a:spcBef>
              <a:buClr>
                <a:schemeClr val="tx1"/>
              </a:buClr>
              <a:buSzPct val="75000"/>
              <a:defRPr/>
            </a:pPr>
            <a:endParaRPr lang="en-GB" sz="2400" kern="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3092</TotalTime>
  <Words>1265</Words>
  <Application>Microsoft Office PowerPoint</Application>
  <PresentationFormat>On-screen Show (4:3)</PresentationFormat>
  <Paragraphs>214</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Flow</vt:lpstr>
      <vt:lpstr>Microsoft Excel Chart</vt:lpstr>
      <vt:lpstr>Competition Law and Policy  </vt:lpstr>
      <vt:lpstr>INDEX</vt:lpstr>
      <vt:lpstr>PART ONE</vt:lpstr>
      <vt:lpstr>INTRODUCTION</vt:lpstr>
      <vt:lpstr>INTRODUCTION</vt:lpstr>
      <vt:lpstr>RATIONALE</vt:lpstr>
      <vt:lpstr>RATIONALE (CONT’D)</vt:lpstr>
      <vt:lpstr>RATIONALE (CONT’D)</vt:lpstr>
      <vt:lpstr>RATIONALE (CONT’D)</vt:lpstr>
      <vt:lpstr>GOVERNANCE ISSUES</vt:lpstr>
      <vt:lpstr>GOVERNANCE ISSUES</vt:lpstr>
      <vt:lpstr>PART TWO</vt:lpstr>
      <vt:lpstr>BENEFITS OF COMPETITION</vt:lpstr>
      <vt:lpstr>COMPETITION LAW AND POLICY</vt:lpstr>
      <vt:lpstr>Horizontal agreement </vt:lpstr>
      <vt:lpstr>Diagrammatic presentation on Horizontal agreement</vt:lpstr>
      <vt:lpstr>Common horizontal agreements </vt:lpstr>
      <vt:lpstr>PowerPoint Presentation</vt:lpstr>
      <vt:lpstr>PowerPoint Presentation</vt:lpstr>
      <vt:lpstr>2.Vertical agreement </vt:lpstr>
      <vt:lpstr>Diagrammatic presentation on Vertical agreement</vt:lpstr>
      <vt:lpstr>Common Vertical Agreements</vt:lpstr>
      <vt:lpstr>Continued..................</vt:lpstr>
      <vt:lpstr>Continued………………….</vt:lpstr>
      <vt:lpstr>3. Dominant  Market Position          (Section 31)</vt:lpstr>
      <vt:lpstr>Threshold to determine dominance </vt:lpstr>
      <vt:lpstr>Diagrammatic presentation on determination of dominance</vt:lpstr>
      <vt:lpstr>Common practices under Abuse of Dominant Market Position</vt:lpstr>
      <vt:lpstr>Continued……….</vt:lpstr>
      <vt:lpstr>Continued……………………………………</vt:lpstr>
      <vt:lpstr>Continued…….</vt:lpstr>
      <vt:lpstr>4.Mergers and acquisitions</vt:lpstr>
      <vt:lpstr>Assessment of mergers and acquisitions</vt:lpstr>
      <vt:lpstr>Remedial measures </vt:lpstr>
      <vt:lpstr>CHALLENGES</vt:lpstr>
      <vt:lpstr>Reporting anti-competitive practices to Competition Authority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COMPETITION POLICY AND COMPETITION LAW</dc:title>
  <dc:creator>PHILIPPE</dc:creator>
  <cp:lastModifiedBy>Gladys Ramadi</cp:lastModifiedBy>
  <cp:revision>100</cp:revision>
  <dcterms:created xsi:type="dcterms:W3CDTF">2010-01-08T08:08:01Z</dcterms:created>
  <dcterms:modified xsi:type="dcterms:W3CDTF">2014-12-11T12:23:29Z</dcterms:modified>
</cp:coreProperties>
</file>