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79" r:id="rId4"/>
    <p:sldId id="283" r:id="rId5"/>
    <p:sldId id="284" r:id="rId6"/>
    <p:sldId id="285" r:id="rId7"/>
    <p:sldId id="287" r:id="rId8"/>
    <p:sldId id="286" r:id="rId9"/>
    <p:sldId id="288" r:id="rId10"/>
    <p:sldId id="289" r:id="rId11"/>
    <p:sldId id="290" r:id="rId12"/>
    <p:sldId id="293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70"/>
  </p:normalViewPr>
  <p:slideViewPr>
    <p:cSldViewPr>
      <p:cViewPr varScale="1">
        <p:scale>
          <a:sx n="91" d="100"/>
          <a:sy n="91" d="100"/>
        </p:scale>
        <p:origin x="96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5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5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15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85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0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18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06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9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9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1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A1F8A-F01A-4866-A976-7000719F5401}" type="datetimeFigureOut">
              <a:rPr lang="en-US" smtClean="0"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113A3-F4A4-4FD7-B999-E647690FB6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4143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382000" cy="1470025"/>
          </a:xfrm>
        </p:spPr>
        <p:txBody>
          <a:bodyPr>
            <a:normAutofit/>
          </a:bodyPr>
          <a:lstStyle/>
          <a:p>
            <a:r>
              <a:rPr lang="en-US" sz="3600" dirty="0"/>
              <a:t>Effective Project Delivery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William E. Kovacic </a:t>
            </a:r>
          </a:p>
          <a:p>
            <a:r>
              <a:rPr lang="en-US" dirty="0"/>
              <a:t>Visiting Professor, King’s College London</a:t>
            </a:r>
          </a:p>
          <a:p>
            <a:r>
              <a:rPr lang="en-US" i="1" dirty="0"/>
              <a:t>ICN AEWG Workshop</a:t>
            </a:r>
          </a:p>
          <a:p>
            <a:r>
              <a:rPr lang="en-US" dirty="0"/>
              <a:t>Botswana, 10 March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190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It Fit Within the Existing Portfolio of Projects?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Balance of Risk in the Portfolio</a:t>
            </a:r>
          </a:p>
          <a:p>
            <a:r>
              <a:rPr lang="en-US" dirty="0"/>
              <a:t>All Commitments Compared to Capabilities</a:t>
            </a:r>
          </a:p>
          <a:p>
            <a:r>
              <a:rPr lang="en-US" dirty="0"/>
              <a:t>Trap: Examining Each Project in Isolation</a:t>
            </a:r>
          </a:p>
        </p:txBody>
      </p:sp>
    </p:spTree>
    <p:extLst>
      <p:ext uri="{BB962C8B-B14F-4D97-AF65-F5344CB8AC3E}">
        <p14:creationId xmlns:p14="http://schemas.microsoft.com/office/powerpoint/2010/main" val="2047429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We Know It Is Working?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Benchmarks of Success</a:t>
            </a:r>
          </a:p>
          <a:p>
            <a:r>
              <a:rPr lang="en-US" dirty="0"/>
              <a:t>Evaluation</a:t>
            </a:r>
          </a:p>
          <a:p>
            <a:pPr lvl="1"/>
            <a:r>
              <a:rPr lang="en-US" dirty="0"/>
              <a:t>Substantive Outcomes</a:t>
            </a:r>
          </a:p>
          <a:p>
            <a:pPr lvl="1"/>
            <a:r>
              <a:rPr lang="en-US" dirty="0"/>
              <a:t>Process</a:t>
            </a:r>
          </a:p>
          <a:p>
            <a:pPr lvl="1"/>
            <a:r>
              <a:rPr lang="en-US" dirty="0"/>
              <a:t>Comparing prior assumptions to actual experience</a:t>
            </a:r>
          </a:p>
        </p:txBody>
      </p:sp>
    </p:spTree>
    <p:extLst>
      <p:ext uri="{BB962C8B-B14F-4D97-AF65-F5344CB8AC3E}">
        <p14:creationId xmlns:p14="http://schemas.microsoft.com/office/powerpoint/2010/main" val="2804303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for Tracking Progress</a:t>
            </a:r>
          </a:p>
          <a:p>
            <a:r>
              <a:rPr lang="en-US" dirty="0"/>
              <a:t>Review by Executive Committee</a:t>
            </a:r>
          </a:p>
          <a:p>
            <a:r>
              <a:rPr lang="en-US" dirty="0"/>
              <a:t>Review by Board</a:t>
            </a:r>
          </a:p>
          <a:p>
            <a:r>
              <a:rPr lang="en-US" dirty="0"/>
              <a:t>Data Collection on Agency-wide Basis</a:t>
            </a:r>
          </a:p>
        </p:txBody>
      </p:sp>
    </p:spTree>
    <p:extLst>
      <p:ext uri="{BB962C8B-B14F-4D97-AF65-F5344CB8AC3E}">
        <p14:creationId xmlns:p14="http://schemas.microsoft.com/office/powerpoint/2010/main" val="1206679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of the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Agency Make Investments Needed to Delivery Projects Successfully</a:t>
            </a:r>
          </a:p>
          <a:p>
            <a:r>
              <a:rPr lang="en-US" dirty="0"/>
              <a:t>Individual Projects Assessed in Larger Context</a:t>
            </a:r>
          </a:p>
          <a:p>
            <a:r>
              <a:rPr lang="en-US" dirty="0"/>
              <a:t>Greater Coherence </a:t>
            </a:r>
          </a:p>
          <a:p>
            <a:pPr lvl="1"/>
            <a:r>
              <a:rPr lang="en-US" dirty="0"/>
              <a:t>Improves agency’s branding</a:t>
            </a:r>
          </a:p>
          <a:p>
            <a:pPr lvl="1"/>
            <a:r>
              <a:rPr lang="en-US" dirty="0"/>
              <a:t>Strength’s agency’s reputation for competence</a:t>
            </a:r>
          </a:p>
          <a:p>
            <a:pPr lvl="1"/>
            <a:r>
              <a:rPr lang="en-US" dirty="0"/>
              <a:t>Reputation for competence is closely related to concerns about procedural fairness</a:t>
            </a:r>
          </a:p>
        </p:txBody>
      </p:sp>
    </p:spTree>
    <p:extLst>
      <p:ext uri="{BB962C8B-B14F-4D97-AF65-F5344CB8AC3E}">
        <p14:creationId xmlns:p14="http://schemas.microsoft.com/office/powerpoint/2010/main" val="11399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Approval Criteria</a:t>
            </a:r>
          </a:p>
          <a:p>
            <a:r>
              <a:rPr lang="en-US" dirty="0"/>
              <a:t>Monitoring</a:t>
            </a:r>
          </a:p>
          <a:p>
            <a:r>
              <a:rPr lang="en-US" dirty="0"/>
              <a:t>Caveat: Personal Views Only</a:t>
            </a:r>
          </a:p>
          <a:p>
            <a:r>
              <a:rPr lang="en-US" dirty="0"/>
              <a:t>Contact: wkovacic@law.gwu.edu</a:t>
            </a:r>
          </a:p>
        </p:txBody>
      </p:sp>
    </p:spTree>
    <p:extLst>
      <p:ext uri="{BB962C8B-B14F-4D97-AF65-F5344CB8AC3E}">
        <p14:creationId xmlns:p14="http://schemas.microsoft.com/office/powerpoint/2010/main" val="174148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Proposed Projects: Eight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Is It Consistent with Our Priorities?</a:t>
            </a:r>
          </a:p>
          <a:p>
            <a:r>
              <a:rPr lang="en-US" dirty="0"/>
              <a:t>What Are the Anticipated Gains?</a:t>
            </a:r>
          </a:p>
          <a:p>
            <a:r>
              <a:rPr lang="en-US" dirty="0"/>
              <a:t>What Are the Risks?</a:t>
            </a:r>
          </a:p>
          <a:p>
            <a:r>
              <a:rPr lang="en-US" dirty="0"/>
              <a:t>Who Will Do It?</a:t>
            </a:r>
          </a:p>
          <a:p>
            <a:r>
              <a:rPr lang="en-US" dirty="0"/>
              <a:t>How Much Will It Cost?</a:t>
            </a:r>
          </a:p>
          <a:p>
            <a:r>
              <a:rPr lang="en-US" dirty="0"/>
              <a:t>How Long Will It Take</a:t>
            </a:r>
          </a:p>
          <a:p>
            <a:r>
              <a:rPr lang="en-US" dirty="0"/>
              <a:t>How Does It Fit in the Existing Portfolio?</a:t>
            </a:r>
          </a:p>
          <a:p>
            <a:r>
              <a:rPr lang="en-US" dirty="0"/>
              <a:t>How Will We Know If It Worked?</a:t>
            </a:r>
          </a:p>
        </p:txBody>
      </p:sp>
    </p:spTree>
    <p:extLst>
      <p:ext uri="{BB962C8B-B14F-4D97-AF65-F5344CB8AC3E}">
        <p14:creationId xmlns:p14="http://schemas.microsoft.com/office/powerpoint/2010/main" val="83861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Overall Program Coherence: Consistency with Agency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Priority Setting Process</a:t>
            </a:r>
          </a:p>
          <a:p>
            <a:pPr lvl="1"/>
            <a:r>
              <a:rPr lang="en-US" dirty="0"/>
              <a:t>Discretionary tasks</a:t>
            </a:r>
          </a:p>
          <a:p>
            <a:pPr lvl="1"/>
            <a:r>
              <a:rPr lang="en-US" dirty="0"/>
              <a:t>Non-discretionary tasks</a:t>
            </a:r>
          </a:p>
          <a:p>
            <a:r>
              <a:rPr lang="en-US" dirty="0"/>
              <a:t>Where Does New Project Fit In?</a:t>
            </a:r>
          </a:p>
          <a:p>
            <a:r>
              <a:rPr lang="en-US" dirty="0"/>
              <a:t>Adaptation and Refinement</a:t>
            </a:r>
          </a:p>
        </p:txBody>
      </p:sp>
    </p:spTree>
    <p:extLst>
      <p:ext uri="{BB962C8B-B14F-4D97-AF65-F5344CB8AC3E}">
        <p14:creationId xmlns:p14="http://schemas.microsoft.com/office/powerpoint/2010/main" val="12446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Anticipated Gains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Economic Impact</a:t>
            </a:r>
          </a:p>
          <a:p>
            <a:r>
              <a:rPr lang="en-US" dirty="0"/>
              <a:t>Doctrine</a:t>
            </a:r>
          </a:p>
          <a:p>
            <a:r>
              <a:rPr lang="en-US" dirty="0"/>
              <a:t>Deterrence and Compliance</a:t>
            </a:r>
          </a:p>
          <a:p>
            <a:r>
              <a:rPr lang="en-US" dirty="0"/>
              <a:t>Experience</a:t>
            </a:r>
          </a:p>
        </p:txBody>
      </p:sp>
    </p:spTree>
    <p:extLst>
      <p:ext uri="{BB962C8B-B14F-4D97-AF65-F5344CB8AC3E}">
        <p14:creationId xmlns:p14="http://schemas.microsoft.com/office/powerpoint/2010/main" val="272107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Doctrinal Difficulty</a:t>
            </a:r>
          </a:p>
          <a:p>
            <a:r>
              <a:rPr lang="en-US" dirty="0"/>
              <a:t>Analytical Complexity</a:t>
            </a:r>
          </a:p>
          <a:p>
            <a:r>
              <a:rPr lang="en-US" dirty="0"/>
              <a:t>Informational Demands</a:t>
            </a:r>
          </a:p>
          <a:p>
            <a:r>
              <a:rPr lang="en-US" dirty="0"/>
              <a:t>Political Resistance</a:t>
            </a:r>
          </a:p>
          <a:p>
            <a:r>
              <a:rPr lang="en-US" dirty="0"/>
              <a:t>Calculated Risks versus Reckless Gambles</a:t>
            </a:r>
          </a:p>
        </p:txBody>
      </p:sp>
    </p:spTree>
    <p:extLst>
      <p:ext uri="{BB962C8B-B14F-4D97-AF65-F5344CB8AC3E}">
        <p14:creationId xmlns:p14="http://schemas.microsoft.com/office/powerpoint/2010/main" val="126102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Will Do the Project?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Skills Already In-House</a:t>
            </a:r>
          </a:p>
          <a:p>
            <a:r>
              <a:rPr lang="en-US" dirty="0"/>
              <a:t>Skills to Be Obtained from Outside</a:t>
            </a:r>
          </a:p>
          <a:p>
            <a:r>
              <a:rPr lang="en-US" dirty="0"/>
              <a:t>Aim: Match Commitments to Capabilities</a:t>
            </a:r>
          </a:p>
        </p:txBody>
      </p:sp>
    </p:spTree>
    <p:extLst>
      <p:ext uri="{BB962C8B-B14F-4D97-AF65-F5344CB8AC3E}">
        <p14:creationId xmlns:p14="http://schemas.microsoft.com/office/powerpoint/2010/main" val="2913732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Will It Cost?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of Personnel</a:t>
            </a:r>
          </a:p>
          <a:p>
            <a:r>
              <a:rPr lang="en-US" dirty="0"/>
              <a:t>Out of Pocket Investigation Expenses</a:t>
            </a:r>
          </a:p>
          <a:p>
            <a:r>
              <a:rPr lang="en-US" dirty="0"/>
              <a:t>External Experts</a:t>
            </a:r>
          </a:p>
          <a:p>
            <a:r>
              <a:rPr lang="en-US" dirty="0"/>
              <a:t>For Each Project: A Regularly Revised Budget</a:t>
            </a:r>
          </a:p>
          <a:p>
            <a:r>
              <a:rPr lang="en-US" dirty="0"/>
              <a:t>Ask: How Will Pursuit of This Project Affect Overall Agency Budget?</a:t>
            </a:r>
          </a:p>
          <a:p>
            <a:pPr lvl="1"/>
            <a:r>
              <a:rPr lang="en-US" dirty="0"/>
              <a:t>What will we have to give up?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780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Will It 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Investigation</a:t>
            </a:r>
          </a:p>
          <a:p>
            <a:r>
              <a:rPr lang="en-US" dirty="0"/>
              <a:t>Decision to Prosecute</a:t>
            </a:r>
          </a:p>
          <a:p>
            <a:r>
              <a:rPr lang="en-US" dirty="0"/>
              <a:t>Adjudication (Including Appeals)</a:t>
            </a:r>
          </a:p>
          <a:p>
            <a:r>
              <a:rPr lang="en-US" dirty="0"/>
              <a:t>Note: Importance of Tracking Actual Progress</a:t>
            </a:r>
          </a:p>
          <a:p>
            <a:pPr lvl="1"/>
            <a:r>
              <a:rPr lang="en-US" dirty="0"/>
              <a:t>Making hard decisions about “legacy” projects</a:t>
            </a:r>
          </a:p>
        </p:txBody>
      </p:sp>
    </p:spTree>
    <p:extLst>
      <p:ext uri="{BB962C8B-B14F-4D97-AF65-F5344CB8AC3E}">
        <p14:creationId xmlns:p14="http://schemas.microsoft.com/office/powerpoint/2010/main" val="1371434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345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Effective Project Delivery</vt:lpstr>
      <vt:lpstr>Agenda</vt:lpstr>
      <vt:lpstr>Proposed Projects: Eight Questions</vt:lpstr>
      <vt:lpstr>Overall Program Coherence: Consistency with Agency Priorities</vt:lpstr>
      <vt:lpstr>Anticipated Gains</vt:lpstr>
      <vt:lpstr>Potential Risks</vt:lpstr>
      <vt:lpstr>Who Will Do the Project?</vt:lpstr>
      <vt:lpstr>How Much Will It Cost?</vt:lpstr>
      <vt:lpstr>How Long Will It Take?</vt:lpstr>
      <vt:lpstr>How Does It Fit Within the Existing Portfolio of Projects?</vt:lpstr>
      <vt:lpstr>How Will We Know It Is Working?</vt:lpstr>
      <vt:lpstr>Monitoring</vt:lpstr>
      <vt:lpstr>Contributions of the Framework</vt:lpstr>
    </vt:vector>
  </TitlesOfParts>
  <Company>The George Washington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wkovacic</dc:creator>
  <cp:lastModifiedBy>William Kovacic</cp:lastModifiedBy>
  <cp:revision>116</cp:revision>
  <dcterms:created xsi:type="dcterms:W3CDTF">2013-02-05T12:42:51Z</dcterms:created>
  <dcterms:modified xsi:type="dcterms:W3CDTF">2016-03-10T09:19:29Z</dcterms:modified>
</cp:coreProperties>
</file>